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9" r:id="rId1"/>
  </p:sldMasterIdLst>
  <p:notesMasterIdLst>
    <p:notesMasterId r:id="rId23"/>
  </p:notesMasterIdLst>
  <p:handoutMasterIdLst>
    <p:handoutMasterId r:id="rId24"/>
  </p:handoutMasterIdLst>
  <p:sldIdLst>
    <p:sldId id="256" r:id="rId2"/>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57" r:id="rId20"/>
    <p:sldId id="258" r:id="rId21"/>
    <p:sldId id="276" r:id="rId22"/>
  </p:sldIdLst>
  <p:sldSz cx="9144000" cy="6858000" type="screen4x3"/>
  <p:notesSz cx="6858000" cy="9144000"/>
  <p:embeddedFontLst>
    <p:embeddedFont>
      <p:font typeface="Calibri" pitchFamily="34" charset="0"/>
      <p:regular r:id="rId25"/>
      <p:bold r:id="rId26"/>
      <p:italic r:id="rId27"/>
      <p:boldItalic r:id="rId28"/>
    </p:embeddedFont>
    <p:embeddedFont>
      <p:font typeface="Cambria" pitchFamily="18" charset="0"/>
      <p:regular r:id="rId29"/>
      <p:bold r:id="rId30"/>
      <p:italic r:id="rId31"/>
      <p:boldItalic r:id="rId32"/>
    </p:embeddedFont>
  </p:embeddedFontLst>
  <p:defaultTextStyle>
    <a:defPPr>
      <a:defRPr lang="en-US"/>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BFE406"/>
    <a:srgbClr val="336699"/>
    <a:srgbClr val="99CCFF"/>
    <a:srgbClr val="D3E307"/>
    <a:srgbClr val="D9EF07"/>
    <a:srgbClr val="C9F006"/>
    <a:srgbClr val="D0F8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94667" autoAdjust="0"/>
  </p:normalViewPr>
  <p:slideViewPr>
    <p:cSldViewPr>
      <p:cViewPr varScale="1">
        <p:scale>
          <a:sx n="90" d="100"/>
          <a:sy n="90" d="100"/>
        </p:scale>
        <p:origin x="-6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D1B5B-6026-4C48-838A-D1C37B60A56E}"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998ADEC7-D30B-42D6-9DA1-D878ACF7755E}">
      <dgm:prSet phldrT="[Text]"/>
      <dgm:spPr/>
      <dgm:t>
        <a:bodyPr/>
        <a:lstStyle/>
        <a:p>
          <a:r>
            <a:rPr lang="en-US" dirty="0" smtClean="0"/>
            <a:t>Stress Level</a:t>
          </a:r>
          <a:endParaRPr lang="en-US" dirty="0"/>
        </a:p>
      </dgm:t>
    </dgm:pt>
    <dgm:pt modelId="{4F6204CA-E3A2-4D0E-BDA9-6CE1C52D2239}" type="parTrans" cxnId="{1B09D865-9748-496A-B700-AF6DF44F31F2}">
      <dgm:prSet/>
      <dgm:spPr/>
      <dgm:t>
        <a:bodyPr/>
        <a:lstStyle/>
        <a:p>
          <a:endParaRPr lang="en-US"/>
        </a:p>
      </dgm:t>
    </dgm:pt>
    <dgm:pt modelId="{B7BF9E68-C04F-4AAB-8566-7FDCF17DFE60}" type="sibTrans" cxnId="{1B09D865-9748-496A-B700-AF6DF44F31F2}">
      <dgm:prSet/>
      <dgm:spPr/>
      <dgm:t>
        <a:bodyPr/>
        <a:lstStyle/>
        <a:p>
          <a:endParaRPr lang="en-US"/>
        </a:p>
      </dgm:t>
    </dgm:pt>
    <dgm:pt modelId="{A1AD63DC-7B0E-4331-A633-3509413C39F8}">
      <dgm:prSet phldrT="[Text]"/>
      <dgm:spPr/>
      <dgm:t>
        <a:bodyPr/>
        <a:lstStyle/>
        <a:p>
          <a:r>
            <a:rPr lang="en-US" dirty="0" smtClean="0"/>
            <a:t>Low</a:t>
          </a:r>
          <a:endParaRPr lang="en-US" dirty="0"/>
        </a:p>
      </dgm:t>
    </dgm:pt>
    <dgm:pt modelId="{B8765F26-5664-4C8B-8599-42FAC14DAF97}" type="parTrans" cxnId="{D2078097-2B74-4F2E-B954-1BC2EE25AD0F}">
      <dgm:prSet/>
      <dgm:spPr/>
      <dgm:t>
        <a:bodyPr/>
        <a:lstStyle/>
        <a:p>
          <a:endParaRPr lang="en-US"/>
        </a:p>
      </dgm:t>
    </dgm:pt>
    <dgm:pt modelId="{B1E5BC9F-1ECA-4399-B9D1-8E2864F0C5A2}" type="sibTrans" cxnId="{D2078097-2B74-4F2E-B954-1BC2EE25AD0F}">
      <dgm:prSet/>
      <dgm:spPr/>
      <dgm:t>
        <a:bodyPr/>
        <a:lstStyle/>
        <a:p>
          <a:endParaRPr lang="en-US"/>
        </a:p>
      </dgm:t>
    </dgm:pt>
    <dgm:pt modelId="{4B56CDB7-1259-4077-AB13-F7BB7FF517C7}">
      <dgm:prSet phldrT="[Text]"/>
      <dgm:spPr/>
      <dgm:t>
        <a:bodyPr/>
        <a:lstStyle/>
        <a:p>
          <a:r>
            <a:rPr lang="en-US" dirty="0" smtClean="0"/>
            <a:t>High</a:t>
          </a:r>
          <a:endParaRPr lang="en-US" dirty="0"/>
        </a:p>
      </dgm:t>
    </dgm:pt>
    <dgm:pt modelId="{5D2E0BBA-54E6-426C-AB37-50D535FCB0F9}" type="parTrans" cxnId="{1E95965F-95A8-4CF2-AD6E-B375C84DE21D}">
      <dgm:prSet/>
      <dgm:spPr/>
      <dgm:t>
        <a:bodyPr/>
        <a:lstStyle/>
        <a:p>
          <a:endParaRPr lang="en-US"/>
        </a:p>
      </dgm:t>
    </dgm:pt>
    <dgm:pt modelId="{38CE703D-C5D3-4648-BA6D-3254D96B7F50}" type="sibTrans" cxnId="{1E95965F-95A8-4CF2-AD6E-B375C84DE21D}">
      <dgm:prSet/>
      <dgm:spPr/>
      <dgm:t>
        <a:bodyPr/>
        <a:lstStyle/>
        <a:p>
          <a:endParaRPr lang="en-US"/>
        </a:p>
      </dgm:t>
    </dgm:pt>
    <dgm:pt modelId="{79C98BA5-AE06-4C67-94EA-F0E62A81DB06}">
      <dgm:prSet phldrT="[Text]"/>
      <dgm:spPr/>
      <dgm:t>
        <a:bodyPr/>
        <a:lstStyle/>
        <a:p>
          <a:r>
            <a:rPr lang="en-US" dirty="0" smtClean="0"/>
            <a:t>Intellectual Abilities</a:t>
          </a:r>
          <a:endParaRPr lang="en-US" dirty="0"/>
        </a:p>
      </dgm:t>
    </dgm:pt>
    <dgm:pt modelId="{5052D123-2C16-46C1-97EE-93823548F505}" type="parTrans" cxnId="{2BBD7C1F-46D7-4B6A-BD3E-FB9E91328653}">
      <dgm:prSet/>
      <dgm:spPr/>
      <dgm:t>
        <a:bodyPr/>
        <a:lstStyle/>
        <a:p>
          <a:endParaRPr lang="en-US"/>
        </a:p>
      </dgm:t>
    </dgm:pt>
    <dgm:pt modelId="{BD01CB99-CFCF-4DBB-A7B3-E4AB3BA2FDF2}" type="sibTrans" cxnId="{2BBD7C1F-46D7-4B6A-BD3E-FB9E91328653}">
      <dgm:prSet/>
      <dgm:spPr/>
      <dgm:t>
        <a:bodyPr/>
        <a:lstStyle/>
        <a:p>
          <a:endParaRPr lang="en-US"/>
        </a:p>
      </dgm:t>
    </dgm:pt>
    <dgm:pt modelId="{2149203F-BBA0-41C5-AFC8-E270BDB29868}">
      <dgm:prSet phldrT="[Text]"/>
      <dgm:spPr/>
      <dgm:t>
        <a:bodyPr/>
        <a:lstStyle/>
        <a:p>
          <a:r>
            <a:rPr lang="en-US" dirty="0" smtClean="0"/>
            <a:t>Effective</a:t>
          </a:r>
          <a:endParaRPr lang="en-US" dirty="0"/>
        </a:p>
      </dgm:t>
    </dgm:pt>
    <dgm:pt modelId="{3706A38D-9750-4AD9-8C77-35BFC71681D7}" type="parTrans" cxnId="{58BA8CF9-5552-4D9B-8095-E3B2713B5BC1}">
      <dgm:prSet/>
      <dgm:spPr/>
      <dgm:t>
        <a:bodyPr/>
        <a:lstStyle/>
        <a:p>
          <a:endParaRPr lang="en-US"/>
        </a:p>
      </dgm:t>
    </dgm:pt>
    <dgm:pt modelId="{A669430F-6664-479F-BB6D-C10043D7094D}" type="sibTrans" cxnId="{58BA8CF9-5552-4D9B-8095-E3B2713B5BC1}">
      <dgm:prSet/>
      <dgm:spPr/>
      <dgm:t>
        <a:bodyPr/>
        <a:lstStyle/>
        <a:p>
          <a:endParaRPr lang="en-US"/>
        </a:p>
      </dgm:t>
    </dgm:pt>
    <dgm:pt modelId="{309BB637-A3CD-4754-8DA4-0EB91944A9B5}">
      <dgm:prSet phldrT="[Text]"/>
      <dgm:spPr/>
      <dgm:t>
        <a:bodyPr/>
        <a:lstStyle/>
        <a:p>
          <a:r>
            <a:rPr lang="en-US" dirty="0" smtClean="0"/>
            <a:t>Ineffective</a:t>
          </a:r>
          <a:endParaRPr lang="en-US" dirty="0"/>
        </a:p>
      </dgm:t>
    </dgm:pt>
    <dgm:pt modelId="{9F975FFA-30C7-4CE7-BE04-BA888A05ADCB}" type="parTrans" cxnId="{F96F20E7-D8FC-4FF9-81EB-F0096E36454B}">
      <dgm:prSet/>
      <dgm:spPr/>
      <dgm:t>
        <a:bodyPr/>
        <a:lstStyle/>
        <a:p>
          <a:endParaRPr lang="en-US"/>
        </a:p>
      </dgm:t>
    </dgm:pt>
    <dgm:pt modelId="{A6107A87-AE4B-4018-9B7C-0A6134D8188F}" type="sibTrans" cxnId="{F96F20E7-D8FC-4FF9-81EB-F0096E36454B}">
      <dgm:prSet/>
      <dgm:spPr/>
      <dgm:t>
        <a:bodyPr/>
        <a:lstStyle/>
        <a:p>
          <a:endParaRPr lang="en-US"/>
        </a:p>
      </dgm:t>
    </dgm:pt>
    <dgm:pt modelId="{12AFE281-2E15-4FAF-93DF-E2B5610FF04F}">
      <dgm:prSet phldrT="[Text]"/>
      <dgm:spPr/>
      <dgm:t>
        <a:bodyPr/>
        <a:lstStyle/>
        <a:p>
          <a:r>
            <a:rPr lang="en-US" dirty="0" smtClean="0"/>
            <a:t>Leader’s Experience</a:t>
          </a:r>
          <a:endParaRPr lang="en-US" dirty="0"/>
        </a:p>
      </dgm:t>
    </dgm:pt>
    <dgm:pt modelId="{736FFA38-B1DA-41DD-B905-C2F0339B5A01}" type="parTrans" cxnId="{52E7DD5F-0DA7-4F0A-A6CE-F7758DD32C04}">
      <dgm:prSet/>
      <dgm:spPr/>
      <dgm:t>
        <a:bodyPr/>
        <a:lstStyle/>
        <a:p>
          <a:endParaRPr lang="en-US"/>
        </a:p>
      </dgm:t>
    </dgm:pt>
    <dgm:pt modelId="{57E2DF71-9CD3-4FB3-988B-2BB7BBF1B286}" type="sibTrans" cxnId="{52E7DD5F-0DA7-4F0A-A6CE-F7758DD32C04}">
      <dgm:prSet/>
      <dgm:spPr/>
      <dgm:t>
        <a:bodyPr/>
        <a:lstStyle/>
        <a:p>
          <a:endParaRPr lang="en-US"/>
        </a:p>
      </dgm:t>
    </dgm:pt>
    <dgm:pt modelId="{8ED17B27-6B21-4957-94E9-0D070D320A00}">
      <dgm:prSet phldrT="[Text]"/>
      <dgm:spPr/>
      <dgm:t>
        <a:bodyPr/>
        <a:lstStyle/>
        <a:p>
          <a:r>
            <a:rPr lang="en-US" dirty="0" smtClean="0"/>
            <a:t>Ineffective</a:t>
          </a:r>
          <a:endParaRPr lang="en-US" dirty="0"/>
        </a:p>
      </dgm:t>
    </dgm:pt>
    <dgm:pt modelId="{C127151D-8789-40E7-9F38-92E249487EF9}" type="parTrans" cxnId="{BA1C54D6-5AA8-4E35-91F6-36025A47ABE9}">
      <dgm:prSet/>
      <dgm:spPr/>
      <dgm:t>
        <a:bodyPr/>
        <a:lstStyle/>
        <a:p>
          <a:endParaRPr lang="en-US"/>
        </a:p>
      </dgm:t>
    </dgm:pt>
    <dgm:pt modelId="{B903F331-5BB3-46F2-8C43-39CC89D76714}" type="sibTrans" cxnId="{BA1C54D6-5AA8-4E35-91F6-36025A47ABE9}">
      <dgm:prSet/>
      <dgm:spPr/>
      <dgm:t>
        <a:bodyPr/>
        <a:lstStyle/>
        <a:p>
          <a:endParaRPr lang="en-US"/>
        </a:p>
      </dgm:t>
    </dgm:pt>
    <dgm:pt modelId="{5FA42791-C076-4028-BE0F-911E309AD13B}">
      <dgm:prSet phldrT="[Text]"/>
      <dgm:spPr/>
      <dgm:t>
        <a:bodyPr/>
        <a:lstStyle/>
        <a:p>
          <a:r>
            <a:rPr lang="en-US" dirty="0" smtClean="0"/>
            <a:t>Effective</a:t>
          </a:r>
          <a:endParaRPr lang="en-US" dirty="0"/>
        </a:p>
      </dgm:t>
    </dgm:pt>
    <dgm:pt modelId="{93193CB0-5D9B-4698-A491-9407CAFF1549}" type="parTrans" cxnId="{6EC39119-DB8B-42D5-A714-01D36D2AFB91}">
      <dgm:prSet/>
      <dgm:spPr/>
      <dgm:t>
        <a:bodyPr/>
        <a:lstStyle/>
        <a:p>
          <a:endParaRPr lang="en-US"/>
        </a:p>
      </dgm:t>
    </dgm:pt>
    <dgm:pt modelId="{2ABA15CF-A0C7-40F4-ABF8-87D872AB37D5}" type="sibTrans" cxnId="{6EC39119-DB8B-42D5-A714-01D36D2AFB91}">
      <dgm:prSet/>
      <dgm:spPr/>
      <dgm:t>
        <a:bodyPr/>
        <a:lstStyle/>
        <a:p>
          <a:endParaRPr lang="en-US"/>
        </a:p>
      </dgm:t>
    </dgm:pt>
    <dgm:pt modelId="{0CB075A5-743E-4544-9DCC-233E26DBF215}" type="pres">
      <dgm:prSet presAssocID="{1A9D1B5B-6026-4C48-838A-D1C37B60A56E}" presName="Name0" presStyleCnt="0">
        <dgm:presLayoutVars>
          <dgm:dir/>
          <dgm:animLvl val="lvl"/>
          <dgm:resizeHandles val="exact"/>
        </dgm:presLayoutVars>
      </dgm:prSet>
      <dgm:spPr/>
      <dgm:t>
        <a:bodyPr/>
        <a:lstStyle/>
        <a:p>
          <a:endParaRPr lang="en-US"/>
        </a:p>
      </dgm:t>
    </dgm:pt>
    <dgm:pt modelId="{BE4FCD70-D5D1-4866-8D4B-C95548F68302}" type="pres">
      <dgm:prSet presAssocID="{998ADEC7-D30B-42D6-9DA1-D878ACF7755E}" presName="composite" presStyleCnt="0"/>
      <dgm:spPr/>
    </dgm:pt>
    <dgm:pt modelId="{5C52A843-980C-4244-9E7B-8D8DFBCE4C60}" type="pres">
      <dgm:prSet presAssocID="{998ADEC7-D30B-42D6-9DA1-D878ACF7755E}" presName="parTx" presStyleLbl="alignNode1" presStyleIdx="0" presStyleCnt="3">
        <dgm:presLayoutVars>
          <dgm:chMax val="0"/>
          <dgm:chPref val="0"/>
          <dgm:bulletEnabled val="1"/>
        </dgm:presLayoutVars>
      </dgm:prSet>
      <dgm:spPr/>
      <dgm:t>
        <a:bodyPr/>
        <a:lstStyle/>
        <a:p>
          <a:endParaRPr lang="en-US"/>
        </a:p>
      </dgm:t>
    </dgm:pt>
    <dgm:pt modelId="{5001C0AD-C43F-4803-8FB2-ACE938FFB7B5}" type="pres">
      <dgm:prSet presAssocID="{998ADEC7-D30B-42D6-9DA1-D878ACF7755E}" presName="desTx" presStyleLbl="alignAccFollowNode1" presStyleIdx="0" presStyleCnt="3">
        <dgm:presLayoutVars>
          <dgm:bulletEnabled val="1"/>
        </dgm:presLayoutVars>
      </dgm:prSet>
      <dgm:spPr/>
      <dgm:t>
        <a:bodyPr/>
        <a:lstStyle/>
        <a:p>
          <a:endParaRPr lang="en-US"/>
        </a:p>
      </dgm:t>
    </dgm:pt>
    <dgm:pt modelId="{1D935C12-A5F5-4A78-9AB5-E1616DCB5685}" type="pres">
      <dgm:prSet presAssocID="{B7BF9E68-C04F-4AAB-8566-7FDCF17DFE60}" presName="space" presStyleCnt="0"/>
      <dgm:spPr/>
    </dgm:pt>
    <dgm:pt modelId="{C5EA5749-C80A-4459-8C90-975CA2CE866E}" type="pres">
      <dgm:prSet presAssocID="{79C98BA5-AE06-4C67-94EA-F0E62A81DB06}" presName="composite" presStyleCnt="0"/>
      <dgm:spPr/>
    </dgm:pt>
    <dgm:pt modelId="{4FEC5006-DC38-49F1-91E5-07B2E3A54C4E}" type="pres">
      <dgm:prSet presAssocID="{79C98BA5-AE06-4C67-94EA-F0E62A81DB06}" presName="parTx" presStyleLbl="alignNode1" presStyleIdx="1" presStyleCnt="3">
        <dgm:presLayoutVars>
          <dgm:chMax val="0"/>
          <dgm:chPref val="0"/>
          <dgm:bulletEnabled val="1"/>
        </dgm:presLayoutVars>
      </dgm:prSet>
      <dgm:spPr/>
      <dgm:t>
        <a:bodyPr/>
        <a:lstStyle/>
        <a:p>
          <a:endParaRPr lang="en-US"/>
        </a:p>
      </dgm:t>
    </dgm:pt>
    <dgm:pt modelId="{3384A03E-5FAF-47B0-B889-002B6D408E9F}" type="pres">
      <dgm:prSet presAssocID="{79C98BA5-AE06-4C67-94EA-F0E62A81DB06}" presName="desTx" presStyleLbl="alignAccFollowNode1" presStyleIdx="1" presStyleCnt="3">
        <dgm:presLayoutVars>
          <dgm:bulletEnabled val="1"/>
        </dgm:presLayoutVars>
      </dgm:prSet>
      <dgm:spPr/>
      <dgm:t>
        <a:bodyPr/>
        <a:lstStyle/>
        <a:p>
          <a:endParaRPr lang="en-US"/>
        </a:p>
      </dgm:t>
    </dgm:pt>
    <dgm:pt modelId="{C1A1F00B-A458-4A7D-84B1-FE089DBB3F6D}" type="pres">
      <dgm:prSet presAssocID="{BD01CB99-CFCF-4DBB-A7B3-E4AB3BA2FDF2}" presName="space" presStyleCnt="0"/>
      <dgm:spPr/>
    </dgm:pt>
    <dgm:pt modelId="{53D7889C-239A-4DC2-BF9B-7B0299B571D9}" type="pres">
      <dgm:prSet presAssocID="{12AFE281-2E15-4FAF-93DF-E2B5610FF04F}" presName="composite" presStyleCnt="0"/>
      <dgm:spPr/>
    </dgm:pt>
    <dgm:pt modelId="{5357CE6C-783D-484D-8F19-8408FF3F068B}" type="pres">
      <dgm:prSet presAssocID="{12AFE281-2E15-4FAF-93DF-E2B5610FF04F}" presName="parTx" presStyleLbl="alignNode1" presStyleIdx="2" presStyleCnt="3">
        <dgm:presLayoutVars>
          <dgm:chMax val="0"/>
          <dgm:chPref val="0"/>
          <dgm:bulletEnabled val="1"/>
        </dgm:presLayoutVars>
      </dgm:prSet>
      <dgm:spPr/>
      <dgm:t>
        <a:bodyPr/>
        <a:lstStyle/>
        <a:p>
          <a:endParaRPr lang="en-US"/>
        </a:p>
      </dgm:t>
    </dgm:pt>
    <dgm:pt modelId="{CECE00C7-A46F-4343-9A02-1BCD4FDAB251}" type="pres">
      <dgm:prSet presAssocID="{12AFE281-2E15-4FAF-93DF-E2B5610FF04F}" presName="desTx" presStyleLbl="alignAccFollowNode1" presStyleIdx="2" presStyleCnt="3">
        <dgm:presLayoutVars>
          <dgm:bulletEnabled val="1"/>
        </dgm:presLayoutVars>
      </dgm:prSet>
      <dgm:spPr/>
      <dgm:t>
        <a:bodyPr/>
        <a:lstStyle/>
        <a:p>
          <a:endParaRPr lang="en-US"/>
        </a:p>
      </dgm:t>
    </dgm:pt>
  </dgm:ptLst>
  <dgm:cxnLst>
    <dgm:cxn modelId="{1E95965F-95A8-4CF2-AD6E-B375C84DE21D}" srcId="{998ADEC7-D30B-42D6-9DA1-D878ACF7755E}" destId="{4B56CDB7-1259-4077-AB13-F7BB7FF517C7}" srcOrd="1" destOrd="0" parTransId="{5D2E0BBA-54E6-426C-AB37-50D535FCB0F9}" sibTransId="{38CE703D-C5D3-4648-BA6D-3254D96B7F50}"/>
    <dgm:cxn modelId="{9D4A71C2-C851-4A9C-B522-2085A8AD3E69}" type="presOf" srcId="{309BB637-A3CD-4754-8DA4-0EB91944A9B5}" destId="{3384A03E-5FAF-47B0-B889-002B6D408E9F}" srcOrd="0" destOrd="1" presId="urn:microsoft.com/office/officeart/2005/8/layout/hList1"/>
    <dgm:cxn modelId="{211AA661-7201-48E3-B6FE-7AABE8AD564A}" type="presOf" srcId="{1A9D1B5B-6026-4C48-838A-D1C37B60A56E}" destId="{0CB075A5-743E-4544-9DCC-233E26DBF215}" srcOrd="0" destOrd="0" presId="urn:microsoft.com/office/officeart/2005/8/layout/hList1"/>
    <dgm:cxn modelId="{58BA8CF9-5552-4D9B-8095-E3B2713B5BC1}" srcId="{79C98BA5-AE06-4C67-94EA-F0E62A81DB06}" destId="{2149203F-BBA0-41C5-AFC8-E270BDB29868}" srcOrd="0" destOrd="0" parTransId="{3706A38D-9750-4AD9-8C77-35BFC71681D7}" sibTransId="{A669430F-6664-479F-BB6D-C10043D7094D}"/>
    <dgm:cxn modelId="{F96F20E7-D8FC-4FF9-81EB-F0096E36454B}" srcId="{79C98BA5-AE06-4C67-94EA-F0E62A81DB06}" destId="{309BB637-A3CD-4754-8DA4-0EB91944A9B5}" srcOrd="1" destOrd="0" parTransId="{9F975FFA-30C7-4CE7-BE04-BA888A05ADCB}" sibTransId="{A6107A87-AE4B-4018-9B7C-0A6134D8188F}"/>
    <dgm:cxn modelId="{9BB9CB81-F338-490B-83A1-0D1B1AA8CBBC}" type="presOf" srcId="{998ADEC7-D30B-42D6-9DA1-D878ACF7755E}" destId="{5C52A843-980C-4244-9E7B-8D8DFBCE4C60}" srcOrd="0" destOrd="0" presId="urn:microsoft.com/office/officeart/2005/8/layout/hList1"/>
    <dgm:cxn modelId="{48B168AF-DA5B-4E48-A71F-29292C64B8BB}" type="presOf" srcId="{5FA42791-C076-4028-BE0F-911E309AD13B}" destId="{CECE00C7-A46F-4343-9A02-1BCD4FDAB251}" srcOrd="0" destOrd="1" presId="urn:microsoft.com/office/officeart/2005/8/layout/hList1"/>
    <dgm:cxn modelId="{FD4D6EFB-CFCC-431E-BD52-83D124CF8B91}" type="presOf" srcId="{2149203F-BBA0-41C5-AFC8-E270BDB29868}" destId="{3384A03E-5FAF-47B0-B889-002B6D408E9F}" srcOrd="0" destOrd="0" presId="urn:microsoft.com/office/officeart/2005/8/layout/hList1"/>
    <dgm:cxn modelId="{6EC39119-DB8B-42D5-A714-01D36D2AFB91}" srcId="{12AFE281-2E15-4FAF-93DF-E2B5610FF04F}" destId="{5FA42791-C076-4028-BE0F-911E309AD13B}" srcOrd="1" destOrd="0" parTransId="{93193CB0-5D9B-4698-A491-9407CAFF1549}" sibTransId="{2ABA15CF-A0C7-40F4-ABF8-87D872AB37D5}"/>
    <dgm:cxn modelId="{4CFA31AC-96DF-4D36-9448-80CA0997D056}" type="presOf" srcId="{12AFE281-2E15-4FAF-93DF-E2B5610FF04F}" destId="{5357CE6C-783D-484D-8F19-8408FF3F068B}" srcOrd="0" destOrd="0" presId="urn:microsoft.com/office/officeart/2005/8/layout/hList1"/>
    <dgm:cxn modelId="{BA1C54D6-5AA8-4E35-91F6-36025A47ABE9}" srcId="{12AFE281-2E15-4FAF-93DF-E2B5610FF04F}" destId="{8ED17B27-6B21-4957-94E9-0D070D320A00}" srcOrd="0" destOrd="0" parTransId="{C127151D-8789-40E7-9F38-92E249487EF9}" sibTransId="{B903F331-5BB3-46F2-8C43-39CC89D76714}"/>
    <dgm:cxn modelId="{52E7DD5F-0DA7-4F0A-A6CE-F7758DD32C04}" srcId="{1A9D1B5B-6026-4C48-838A-D1C37B60A56E}" destId="{12AFE281-2E15-4FAF-93DF-E2B5610FF04F}" srcOrd="2" destOrd="0" parTransId="{736FFA38-B1DA-41DD-B905-C2F0339B5A01}" sibTransId="{57E2DF71-9CD3-4FB3-988B-2BB7BBF1B286}"/>
    <dgm:cxn modelId="{1B09D865-9748-496A-B700-AF6DF44F31F2}" srcId="{1A9D1B5B-6026-4C48-838A-D1C37B60A56E}" destId="{998ADEC7-D30B-42D6-9DA1-D878ACF7755E}" srcOrd="0" destOrd="0" parTransId="{4F6204CA-E3A2-4D0E-BDA9-6CE1C52D2239}" sibTransId="{B7BF9E68-C04F-4AAB-8566-7FDCF17DFE60}"/>
    <dgm:cxn modelId="{A071AA07-58FA-487E-98AA-0782FF003D24}" type="presOf" srcId="{A1AD63DC-7B0E-4331-A633-3509413C39F8}" destId="{5001C0AD-C43F-4803-8FB2-ACE938FFB7B5}" srcOrd="0" destOrd="0" presId="urn:microsoft.com/office/officeart/2005/8/layout/hList1"/>
    <dgm:cxn modelId="{2BBD7C1F-46D7-4B6A-BD3E-FB9E91328653}" srcId="{1A9D1B5B-6026-4C48-838A-D1C37B60A56E}" destId="{79C98BA5-AE06-4C67-94EA-F0E62A81DB06}" srcOrd="1" destOrd="0" parTransId="{5052D123-2C16-46C1-97EE-93823548F505}" sibTransId="{BD01CB99-CFCF-4DBB-A7B3-E4AB3BA2FDF2}"/>
    <dgm:cxn modelId="{2289EF7F-3AFF-43C9-B499-3D62C7738950}" type="presOf" srcId="{8ED17B27-6B21-4957-94E9-0D070D320A00}" destId="{CECE00C7-A46F-4343-9A02-1BCD4FDAB251}" srcOrd="0" destOrd="0" presId="urn:microsoft.com/office/officeart/2005/8/layout/hList1"/>
    <dgm:cxn modelId="{E3481915-2A41-445B-B901-FDC7484CED14}" type="presOf" srcId="{4B56CDB7-1259-4077-AB13-F7BB7FF517C7}" destId="{5001C0AD-C43F-4803-8FB2-ACE938FFB7B5}" srcOrd="0" destOrd="1" presId="urn:microsoft.com/office/officeart/2005/8/layout/hList1"/>
    <dgm:cxn modelId="{F76F44FE-DD9B-49E8-AD2F-CA98CEC523B5}" type="presOf" srcId="{79C98BA5-AE06-4C67-94EA-F0E62A81DB06}" destId="{4FEC5006-DC38-49F1-91E5-07B2E3A54C4E}" srcOrd="0" destOrd="0" presId="urn:microsoft.com/office/officeart/2005/8/layout/hList1"/>
    <dgm:cxn modelId="{D2078097-2B74-4F2E-B954-1BC2EE25AD0F}" srcId="{998ADEC7-D30B-42D6-9DA1-D878ACF7755E}" destId="{A1AD63DC-7B0E-4331-A633-3509413C39F8}" srcOrd="0" destOrd="0" parTransId="{B8765F26-5664-4C8B-8599-42FAC14DAF97}" sibTransId="{B1E5BC9F-1ECA-4399-B9D1-8E2864F0C5A2}"/>
    <dgm:cxn modelId="{7C99C4BC-98C3-4BC0-89E8-701B980C7285}" type="presParOf" srcId="{0CB075A5-743E-4544-9DCC-233E26DBF215}" destId="{BE4FCD70-D5D1-4866-8D4B-C95548F68302}" srcOrd="0" destOrd="0" presId="urn:microsoft.com/office/officeart/2005/8/layout/hList1"/>
    <dgm:cxn modelId="{280A312C-DA1E-4D0C-A10C-1F410BD9F259}" type="presParOf" srcId="{BE4FCD70-D5D1-4866-8D4B-C95548F68302}" destId="{5C52A843-980C-4244-9E7B-8D8DFBCE4C60}" srcOrd="0" destOrd="0" presId="urn:microsoft.com/office/officeart/2005/8/layout/hList1"/>
    <dgm:cxn modelId="{3CE4956F-EB38-4464-BE40-3486BE2F3A1B}" type="presParOf" srcId="{BE4FCD70-D5D1-4866-8D4B-C95548F68302}" destId="{5001C0AD-C43F-4803-8FB2-ACE938FFB7B5}" srcOrd="1" destOrd="0" presId="urn:microsoft.com/office/officeart/2005/8/layout/hList1"/>
    <dgm:cxn modelId="{57479F88-4B6C-40E7-9D7D-F6F338146840}" type="presParOf" srcId="{0CB075A5-743E-4544-9DCC-233E26DBF215}" destId="{1D935C12-A5F5-4A78-9AB5-E1616DCB5685}" srcOrd="1" destOrd="0" presId="urn:microsoft.com/office/officeart/2005/8/layout/hList1"/>
    <dgm:cxn modelId="{FC876782-A7B2-4055-8061-109D9426085E}" type="presParOf" srcId="{0CB075A5-743E-4544-9DCC-233E26DBF215}" destId="{C5EA5749-C80A-4459-8C90-975CA2CE866E}" srcOrd="2" destOrd="0" presId="urn:microsoft.com/office/officeart/2005/8/layout/hList1"/>
    <dgm:cxn modelId="{6CF26B7A-7FE3-40DC-B6DB-292254A3A577}" type="presParOf" srcId="{C5EA5749-C80A-4459-8C90-975CA2CE866E}" destId="{4FEC5006-DC38-49F1-91E5-07B2E3A54C4E}" srcOrd="0" destOrd="0" presId="urn:microsoft.com/office/officeart/2005/8/layout/hList1"/>
    <dgm:cxn modelId="{2097FECF-A73D-4F51-9E29-29A7E97959B9}" type="presParOf" srcId="{C5EA5749-C80A-4459-8C90-975CA2CE866E}" destId="{3384A03E-5FAF-47B0-B889-002B6D408E9F}" srcOrd="1" destOrd="0" presId="urn:microsoft.com/office/officeart/2005/8/layout/hList1"/>
    <dgm:cxn modelId="{14017254-A220-4898-BCEF-BDB83DF7FFB2}" type="presParOf" srcId="{0CB075A5-743E-4544-9DCC-233E26DBF215}" destId="{C1A1F00B-A458-4A7D-84B1-FE089DBB3F6D}" srcOrd="3" destOrd="0" presId="urn:microsoft.com/office/officeart/2005/8/layout/hList1"/>
    <dgm:cxn modelId="{A3422321-779C-411A-B829-9C4646AC3CFC}" type="presParOf" srcId="{0CB075A5-743E-4544-9DCC-233E26DBF215}" destId="{53D7889C-239A-4DC2-BF9B-7B0299B571D9}" srcOrd="4" destOrd="0" presId="urn:microsoft.com/office/officeart/2005/8/layout/hList1"/>
    <dgm:cxn modelId="{A4DB9015-055D-484C-A36D-0A92C5771DDE}" type="presParOf" srcId="{53D7889C-239A-4DC2-BF9B-7B0299B571D9}" destId="{5357CE6C-783D-484D-8F19-8408FF3F068B}" srcOrd="0" destOrd="0" presId="urn:microsoft.com/office/officeart/2005/8/layout/hList1"/>
    <dgm:cxn modelId="{86E5A9E1-1324-40FA-AA0A-B699D2D5EE97}" type="presParOf" srcId="{53D7889C-239A-4DC2-BF9B-7B0299B571D9}" destId="{CECE00C7-A46F-4343-9A02-1BCD4FDAB25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52A843-980C-4244-9E7B-8D8DFBCE4C60}">
      <dsp:nvSpPr>
        <dsp:cNvPr id="0" name=""/>
        <dsp:cNvSpPr/>
      </dsp:nvSpPr>
      <dsp:spPr>
        <a:xfrm>
          <a:off x="2428" y="800349"/>
          <a:ext cx="2368153" cy="947261"/>
        </a:xfrm>
        <a:prstGeom prst="rect">
          <a:avLst/>
        </a:prstGeom>
        <a:solidFill>
          <a:schemeClr val="accent2">
            <a:shade val="80000"/>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Stress Level</a:t>
          </a:r>
          <a:endParaRPr lang="en-US" sz="2700" kern="1200" dirty="0"/>
        </a:p>
      </dsp:txBody>
      <dsp:txXfrm>
        <a:off x="2428" y="800349"/>
        <a:ext cx="2368153" cy="947261"/>
      </dsp:txXfrm>
    </dsp:sp>
    <dsp:sp modelId="{5001C0AD-C43F-4803-8FB2-ACE938FFB7B5}">
      <dsp:nvSpPr>
        <dsp:cNvPr id="0" name=""/>
        <dsp:cNvSpPr/>
      </dsp:nvSpPr>
      <dsp:spPr>
        <a:xfrm>
          <a:off x="2428" y="1747610"/>
          <a:ext cx="2368153" cy="1185840"/>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Low</a:t>
          </a:r>
          <a:endParaRPr lang="en-US" sz="2700" kern="1200" dirty="0"/>
        </a:p>
        <a:p>
          <a:pPr marL="228600" lvl="1" indent="-228600" algn="l" defTabSz="1200150">
            <a:lnSpc>
              <a:spcPct val="90000"/>
            </a:lnSpc>
            <a:spcBef>
              <a:spcPct val="0"/>
            </a:spcBef>
            <a:spcAft>
              <a:spcPct val="15000"/>
            </a:spcAft>
            <a:buChar char="••"/>
          </a:pPr>
          <a:r>
            <a:rPr lang="en-US" sz="2700" kern="1200" dirty="0" smtClean="0"/>
            <a:t>High</a:t>
          </a:r>
          <a:endParaRPr lang="en-US" sz="2700" kern="1200" dirty="0"/>
        </a:p>
      </dsp:txBody>
      <dsp:txXfrm>
        <a:off x="2428" y="1747610"/>
        <a:ext cx="2368153" cy="1185840"/>
      </dsp:txXfrm>
    </dsp:sp>
    <dsp:sp modelId="{4FEC5006-DC38-49F1-91E5-07B2E3A54C4E}">
      <dsp:nvSpPr>
        <dsp:cNvPr id="0" name=""/>
        <dsp:cNvSpPr/>
      </dsp:nvSpPr>
      <dsp:spPr>
        <a:xfrm>
          <a:off x="2702123" y="800349"/>
          <a:ext cx="2368153" cy="947261"/>
        </a:xfrm>
        <a:prstGeom prst="rect">
          <a:avLst/>
        </a:prstGeom>
        <a:solidFill>
          <a:schemeClr val="accent2">
            <a:shade val="80000"/>
            <a:hueOff val="0"/>
            <a:satOff val="-41712"/>
            <a:lumOff val="20838"/>
            <a:alphaOff val="0"/>
          </a:schemeClr>
        </a:solidFill>
        <a:ln w="19050" cap="flat" cmpd="sng" algn="ctr">
          <a:solidFill>
            <a:schemeClr val="accent2">
              <a:shade val="80000"/>
              <a:hueOff val="0"/>
              <a:satOff val="-41712"/>
              <a:lumOff val="208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Intellectual Abilities</a:t>
          </a:r>
          <a:endParaRPr lang="en-US" sz="2700" kern="1200" dirty="0"/>
        </a:p>
      </dsp:txBody>
      <dsp:txXfrm>
        <a:off x="2702123" y="800349"/>
        <a:ext cx="2368153" cy="947261"/>
      </dsp:txXfrm>
    </dsp:sp>
    <dsp:sp modelId="{3384A03E-5FAF-47B0-B889-002B6D408E9F}">
      <dsp:nvSpPr>
        <dsp:cNvPr id="0" name=""/>
        <dsp:cNvSpPr/>
      </dsp:nvSpPr>
      <dsp:spPr>
        <a:xfrm>
          <a:off x="2702123" y="1747610"/>
          <a:ext cx="2368153" cy="1185840"/>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Effective</a:t>
          </a:r>
          <a:endParaRPr lang="en-US" sz="2700" kern="1200" dirty="0"/>
        </a:p>
        <a:p>
          <a:pPr marL="228600" lvl="1" indent="-228600" algn="l" defTabSz="1200150">
            <a:lnSpc>
              <a:spcPct val="90000"/>
            </a:lnSpc>
            <a:spcBef>
              <a:spcPct val="0"/>
            </a:spcBef>
            <a:spcAft>
              <a:spcPct val="15000"/>
            </a:spcAft>
            <a:buChar char="••"/>
          </a:pPr>
          <a:r>
            <a:rPr lang="en-US" sz="2700" kern="1200" dirty="0" smtClean="0"/>
            <a:t>Ineffective</a:t>
          </a:r>
          <a:endParaRPr lang="en-US" sz="2700" kern="1200" dirty="0"/>
        </a:p>
      </dsp:txBody>
      <dsp:txXfrm>
        <a:off x="2702123" y="1747610"/>
        <a:ext cx="2368153" cy="1185840"/>
      </dsp:txXfrm>
    </dsp:sp>
    <dsp:sp modelId="{5357CE6C-783D-484D-8F19-8408FF3F068B}">
      <dsp:nvSpPr>
        <dsp:cNvPr id="0" name=""/>
        <dsp:cNvSpPr/>
      </dsp:nvSpPr>
      <dsp:spPr>
        <a:xfrm>
          <a:off x="5401818" y="800349"/>
          <a:ext cx="2368153" cy="947261"/>
        </a:xfrm>
        <a:prstGeom prst="rect">
          <a:avLst/>
        </a:prstGeom>
        <a:solidFill>
          <a:schemeClr val="accent2">
            <a:shade val="80000"/>
            <a:hueOff val="0"/>
            <a:satOff val="-83424"/>
            <a:lumOff val="41675"/>
            <a:alphaOff val="0"/>
          </a:schemeClr>
        </a:solidFill>
        <a:ln w="19050" cap="flat" cmpd="sng" algn="ctr">
          <a:solidFill>
            <a:schemeClr val="accent2">
              <a:shade val="80000"/>
              <a:hueOff val="0"/>
              <a:satOff val="-83424"/>
              <a:lumOff val="416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Leader’s Experience</a:t>
          </a:r>
          <a:endParaRPr lang="en-US" sz="2700" kern="1200" dirty="0"/>
        </a:p>
      </dsp:txBody>
      <dsp:txXfrm>
        <a:off x="5401818" y="800349"/>
        <a:ext cx="2368153" cy="947261"/>
      </dsp:txXfrm>
    </dsp:sp>
    <dsp:sp modelId="{CECE00C7-A46F-4343-9A02-1BCD4FDAB251}">
      <dsp:nvSpPr>
        <dsp:cNvPr id="0" name=""/>
        <dsp:cNvSpPr/>
      </dsp:nvSpPr>
      <dsp:spPr>
        <a:xfrm>
          <a:off x="5401818" y="1747610"/>
          <a:ext cx="2368153" cy="1185840"/>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Ineffective</a:t>
          </a:r>
          <a:endParaRPr lang="en-US" sz="2700" kern="1200" dirty="0"/>
        </a:p>
        <a:p>
          <a:pPr marL="228600" lvl="1" indent="-228600" algn="l" defTabSz="1200150">
            <a:lnSpc>
              <a:spcPct val="90000"/>
            </a:lnSpc>
            <a:spcBef>
              <a:spcPct val="0"/>
            </a:spcBef>
            <a:spcAft>
              <a:spcPct val="15000"/>
            </a:spcAft>
            <a:buChar char="••"/>
          </a:pPr>
          <a:r>
            <a:rPr lang="en-US" sz="2700" kern="1200" dirty="0" smtClean="0"/>
            <a:t>Effective</a:t>
          </a:r>
          <a:endParaRPr lang="en-US" sz="2700" kern="1200" dirty="0"/>
        </a:p>
      </dsp:txBody>
      <dsp:txXfrm>
        <a:off x="5401818" y="1747610"/>
        <a:ext cx="2368153" cy="1185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r>
              <a:rPr lang="en-US"/>
              <a:t>(c) 2008 Prentice-Hall, All rights reserved.</a:t>
            </a:r>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C3E01AB9-D610-45C1-A04E-DF763D6A3839}"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35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r>
              <a:rPr lang="en-US"/>
              <a:t>(c) 2008 Prentice-Hall, All rights reserved.</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ED06EB71-EC00-4E27-A8C5-1D2B601BBC2A}"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3669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5" name="Slide Number Placeholder 5"/>
          <p:cNvSpPr>
            <a:spLocks noGrp="1"/>
          </p:cNvSpPr>
          <p:nvPr>
            <p:ph type="sldNum" sz="quarter" idx="11"/>
          </p:nvPr>
        </p:nvSpPr>
        <p:spPr/>
        <p:txBody>
          <a:bodyPr/>
          <a:lstStyle>
            <a:lvl1pPr>
              <a:defRPr/>
            </a:lvl1pPr>
          </a:lstStyle>
          <a:p>
            <a:pPr>
              <a:defRPr/>
            </a:pPr>
            <a:r>
              <a:rPr lang="en-US"/>
              <a:t>12-</a:t>
            </a:r>
            <a:fld id="{580CC3CD-7344-4A7E-8F74-2C14A5223FD7}"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5" name="Slide Number Placeholder 5"/>
          <p:cNvSpPr>
            <a:spLocks noGrp="1"/>
          </p:cNvSpPr>
          <p:nvPr>
            <p:ph type="sldNum" sz="quarter" idx="11"/>
          </p:nvPr>
        </p:nvSpPr>
        <p:spPr/>
        <p:txBody>
          <a:bodyPr/>
          <a:lstStyle>
            <a:lvl1pPr>
              <a:defRPr/>
            </a:lvl1pPr>
          </a:lstStyle>
          <a:p>
            <a:pPr>
              <a:defRPr/>
            </a:pPr>
            <a:r>
              <a:rPr lang="en-US"/>
              <a:t>12-</a:t>
            </a:r>
            <a:fld id="{212C1556-60A0-4299-93A0-80FC3C81019E}"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Box 2"/>
          <p:cNvSpPr txBox="1"/>
          <p:nvPr/>
        </p:nvSpPr>
        <p:spPr>
          <a:xfrm>
            <a:off x="7086600" y="5715000"/>
            <a:ext cx="1419225" cy="554038"/>
          </a:xfrm>
          <a:prstGeom prst="rect">
            <a:avLst/>
          </a:prstGeom>
          <a:noFill/>
        </p:spPr>
        <p:txBody>
          <a:bodyPr wrap="none">
            <a:spAutoFit/>
          </a:bodyPr>
          <a:lstStyle/>
          <a:p>
            <a:pPr algn="ctr">
              <a:defRPr/>
            </a:pPr>
            <a:r>
              <a:rPr lang="en-US" sz="2000" dirty="0">
                <a:latin typeface="+mj-lt"/>
              </a:rPr>
              <a:t>Bob Stretch</a:t>
            </a:r>
          </a:p>
          <a:p>
            <a:pPr algn="ctr">
              <a:defRPr/>
            </a:pPr>
            <a:r>
              <a:rPr lang="en-US" dirty="0">
                <a:latin typeface="+mj-lt"/>
              </a:rPr>
              <a:t>Southwestern College</a:t>
            </a:r>
          </a:p>
        </p:txBody>
      </p:sp>
      <p:sp>
        <p:nvSpPr>
          <p:cNvPr id="4" name="TextBox 3"/>
          <p:cNvSpPr txBox="1"/>
          <p:nvPr/>
        </p:nvSpPr>
        <p:spPr>
          <a:xfrm>
            <a:off x="609600" y="2286000"/>
            <a:ext cx="7772400" cy="1798638"/>
          </a:xfrm>
          <a:prstGeom prst="rect">
            <a:avLst/>
          </a:prstGeom>
          <a:noFill/>
        </p:spPr>
        <p:txBody>
          <a:bodyPr>
            <a:spAutoFit/>
          </a:bodyPr>
          <a:lstStyle/>
          <a:p>
            <a:r>
              <a:rPr lang="en-US" sz="2400">
                <a:solidFill>
                  <a:srgbClr val="CC6600"/>
                </a:solidFill>
                <a:latin typeface="Times New Roman" pitchFamily="18" charset="0"/>
              </a:rPr>
              <a:t>Robbins &amp; Judge</a:t>
            </a:r>
          </a:p>
          <a:p>
            <a:r>
              <a:rPr lang="en-US" sz="3600">
                <a:solidFill>
                  <a:srgbClr val="CC6600"/>
                </a:solidFill>
                <a:latin typeface="Times New Roman" pitchFamily="18" charset="0"/>
              </a:rPr>
              <a:t>Organizational Behavior</a:t>
            </a:r>
          </a:p>
          <a:p>
            <a:r>
              <a:rPr lang="en-US" sz="2400">
                <a:solidFill>
                  <a:srgbClr val="CC6600"/>
                </a:solidFill>
                <a:latin typeface="Times New Roman" pitchFamily="18" charset="0"/>
              </a:rPr>
              <a:t>13th Edition</a:t>
            </a:r>
          </a:p>
          <a:p>
            <a:endParaRPr lang="en-US" sz="2800">
              <a:solidFill>
                <a:srgbClr val="CC6600"/>
              </a:solidFill>
              <a:latin typeface="Times New Roman" pitchFamily="18" charset="0"/>
            </a:endParaRPr>
          </a:p>
        </p:txBody>
      </p:sp>
      <p:sp>
        <p:nvSpPr>
          <p:cNvPr id="5" name="Rectangle 4"/>
          <p:cNvSpPr/>
          <p:nvPr/>
        </p:nvSpPr>
        <p:spPr>
          <a:xfrm>
            <a:off x="4114800" y="1447800"/>
            <a:ext cx="2421625" cy="923330"/>
          </a:xfrm>
          <a:prstGeom prst="rect">
            <a:avLst/>
          </a:prstGeom>
          <a:noFill/>
        </p:spPr>
        <p:txBody>
          <a:bodyPr wrap="none">
            <a:spAutoFit/>
          </a:bodyPr>
          <a:lstStyle/>
          <a:p>
            <a:pPr algn="ctr">
              <a:defRPr/>
            </a:pPr>
            <a:r>
              <a:rPr lang="en-US" sz="5400" b="0" dirty="0">
                <a:ln w="10160">
                  <a:solidFill>
                    <a:schemeClr val="accent1"/>
                  </a:solidFill>
                  <a:prstDash val="solid"/>
                </a:ln>
                <a:solidFill>
                  <a:srgbClr val="336699"/>
                </a:solidFill>
                <a:effectLst>
                  <a:outerShdw blurRad="38100" dist="32000" dir="5400000" algn="tl">
                    <a:srgbClr val="000000">
                      <a:alpha val="30000"/>
                    </a:srgbClr>
                  </a:outerShdw>
                </a:effectLst>
                <a:latin typeface="+mj-lt"/>
              </a:rPr>
              <a:t>Chapter</a:t>
            </a:r>
          </a:p>
        </p:txBody>
      </p:sp>
      <p:sp>
        <p:nvSpPr>
          <p:cNvPr id="2" name="Title 1"/>
          <p:cNvSpPr>
            <a:spLocks noGrp="1"/>
          </p:cNvSpPr>
          <p:nvPr>
            <p:ph type="title"/>
          </p:nvPr>
        </p:nvSpPr>
        <p:spPr>
          <a:xfrm>
            <a:off x="609600" y="3886200"/>
            <a:ext cx="7772400" cy="1362075"/>
          </a:xfrm>
          <a:ln>
            <a:solidFill>
              <a:srgbClr val="336699"/>
            </a:solidFill>
          </a:ln>
        </p:spPr>
        <p:txBody>
          <a:bodyPr anchor="t"/>
          <a:lstStyle>
            <a:lvl1pPr algn="ctr">
              <a:defRPr sz="4000" b="1" i="1" cap="none" baseline="0"/>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lgn="l">
              <a:defRPr sz="1200">
                <a:solidFill>
                  <a:schemeClr val="tx1">
                    <a:lumMod val="50000"/>
                    <a:lumOff val="50000"/>
                  </a:schemeClr>
                </a:solidFill>
                <a:latin typeface="+mj-lt"/>
              </a:defRPr>
            </a:lvl1pPr>
          </a:lstStyle>
          <a:p>
            <a:pPr>
              <a:defRPr/>
            </a:pPr>
            <a:r>
              <a:rPr lang="en-US"/>
              <a:t>© 2009 Prentice-Hall Inc.  All rights reserved.</a:t>
            </a:r>
          </a:p>
        </p:txBody>
      </p:sp>
      <p:sp>
        <p:nvSpPr>
          <p:cNvPr id="7" name="Slide Number Placeholder 5"/>
          <p:cNvSpPr>
            <a:spLocks noGrp="1"/>
          </p:cNvSpPr>
          <p:nvPr>
            <p:ph type="sldNum" sz="quarter" idx="11"/>
          </p:nvPr>
        </p:nvSpPr>
        <p:spPr/>
        <p:txBody>
          <a:bodyPr/>
          <a:lstStyle>
            <a:lvl1pPr algn="r">
              <a:defRPr sz="1200" dirty="0" smtClean="0">
                <a:solidFill>
                  <a:schemeClr val="tx1">
                    <a:lumMod val="50000"/>
                    <a:lumOff val="50000"/>
                  </a:schemeClr>
                </a:solidFill>
                <a:latin typeface="+mj-lt"/>
              </a:defRPr>
            </a:lvl1pPr>
          </a:lstStyle>
          <a:p>
            <a:pPr>
              <a:defRPr/>
            </a:pPr>
            <a:r>
              <a:rPr lang="en-US"/>
              <a:t>12-</a:t>
            </a:r>
            <a:fld id="{31271C55-6507-41B9-9D88-95F162A909B9}"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6" name="Slide Number Placeholder 5"/>
          <p:cNvSpPr>
            <a:spLocks noGrp="1"/>
          </p:cNvSpPr>
          <p:nvPr>
            <p:ph type="sldNum" sz="quarter" idx="11"/>
          </p:nvPr>
        </p:nvSpPr>
        <p:spPr/>
        <p:txBody>
          <a:bodyPr/>
          <a:lstStyle>
            <a:lvl1pPr>
              <a:defRPr/>
            </a:lvl1pPr>
          </a:lstStyle>
          <a:p>
            <a:pPr>
              <a:defRPr/>
            </a:pPr>
            <a:r>
              <a:rPr lang="en-US"/>
              <a:t>12-</a:t>
            </a:r>
            <a:fld id="{374522F6-A931-4DC8-AFCC-2402D1CF5209}"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8" name="Slide Number Placeholder 5"/>
          <p:cNvSpPr>
            <a:spLocks noGrp="1"/>
          </p:cNvSpPr>
          <p:nvPr>
            <p:ph type="sldNum" sz="quarter" idx="11"/>
          </p:nvPr>
        </p:nvSpPr>
        <p:spPr/>
        <p:txBody>
          <a:bodyPr/>
          <a:lstStyle>
            <a:lvl1pPr>
              <a:defRPr/>
            </a:lvl1pPr>
          </a:lstStyle>
          <a:p>
            <a:pPr>
              <a:defRPr/>
            </a:pPr>
            <a:r>
              <a:rPr lang="en-US"/>
              <a:t>12-</a:t>
            </a:r>
            <a:fld id="{A0B8FC4A-08D6-4A02-B2AA-B42EB4F53913}"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4" name="Slide Number Placeholder 5"/>
          <p:cNvSpPr>
            <a:spLocks noGrp="1"/>
          </p:cNvSpPr>
          <p:nvPr>
            <p:ph type="sldNum" sz="quarter" idx="11"/>
          </p:nvPr>
        </p:nvSpPr>
        <p:spPr/>
        <p:txBody>
          <a:bodyPr/>
          <a:lstStyle>
            <a:lvl1pPr>
              <a:defRPr/>
            </a:lvl1pPr>
          </a:lstStyle>
          <a:p>
            <a:pPr>
              <a:defRPr/>
            </a:pPr>
            <a:r>
              <a:rPr lang="en-US"/>
              <a:t>12-</a:t>
            </a:r>
            <a:fld id="{FD3925B3-B4FC-4336-86D3-7D05A843ED0B}"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3" name="Slide Number Placeholder 5"/>
          <p:cNvSpPr>
            <a:spLocks noGrp="1"/>
          </p:cNvSpPr>
          <p:nvPr>
            <p:ph type="sldNum" sz="quarter" idx="11"/>
          </p:nvPr>
        </p:nvSpPr>
        <p:spPr/>
        <p:txBody>
          <a:bodyPr/>
          <a:lstStyle>
            <a:lvl1pPr>
              <a:defRPr/>
            </a:lvl1pPr>
          </a:lstStyle>
          <a:p>
            <a:pPr>
              <a:defRPr/>
            </a:pPr>
            <a:r>
              <a:rPr lang="en-US"/>
              <a:t>12-</a:t>
            </a:r>
            <a:fld id="{C2953DE8-6824-47C8-9216-45E936ACBEE4}"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6" name="Slide Number Placeholder 5"/>
          <p:cNvSpPr>
            <a:spLocks noGrp="1"/>
          </p:cNvSpPr>
          <p:nvPr>
            <p:ph type="sldNum" sz="quarter" idx="11"/>
          </p:nvPr>
        </p:nvSpPr>
        <p:spPr/>
        <p:txBody>
          <a:bodyPr/>
          <a:lstStyle>
            <a:lvl1pPr>
              <a:defRPr/>
            </a:lvl1pPr>
          </a:lstStyle>
          <a:p>
            <a:pPr>
              <a:defRPr/>
            </a:pPr>
            <a:r>
              <a:rPr lang="en-US"/>
              <a:t>12-</a:t>
            </a:r>
            <a:fld id="{D240FE71-9B5E-4F75-8556-49FE016A2118}"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2009 Prentice-Hall Inc.  All rights reserved.</a:t>
            </a:r>
          </a:p>
        </p:txBody>
      </p:sp>
      <p:sp>
        <p:nvSpPr>
          <p:cNvPr id="6" name="Slide Number Placeholder 5"/>
          <p:cNvSpPr>
            <a:spLocks noGrp="1"/>
          </p:cNvSpPr>
          <p:nvPr>
            <p:ph type="sldNum" sz="quarter" idx="11"/>
          </p:nvPr>
        </p:nvSpPr>
        <p:spPr/>
        <p:txBody>
          <a:bodyPr/>
          <a:lstStyle>
            <a:lvl1pPr>
              <a:defRPr/>
            </a:lvl1pPr>
          </a:lstStyle>
          <a:p>
            <a:pPr>
              <a:defRPr/>
            </a:pPr>
            <a:r>
              <a:rPr lang="en-US"/>
              <a:t>12-</a:t>
            </a:r>
            <a:fld id="{186E568D-EE8B-45F9-B503-566B30B525DC}"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blackWhite">
          <a:xfrm>
            <a:off x="685800" y="381000"/>
            <a:ext cx="7772400" cy="685800"/>
          </a:xfrm>
          <a:prstGeom prst="rect">
            <a:avLst/>
          </a:prstGeom>
          <a:solidFill>
            <a:srgbClr val="D3E307"/>
          </a:solidFill>
          <a:ln w="3175">
            <a:solidFill>
              <a:srgbClr val="5F5F5F"/>
            </a:solidFill>
            <a:miter lim="800000"/>
            <a:headEnd/>
            <a:tailEnd/>
          </a:ln>
          <a:effectLst>
            <a:outerShdw dist="107763" dir="2700000" algn="ctr" rotWithShape="0">
              <a:schemeClr val="bg2">
                <a:alpha val="50000"/>
              </a:schemeClr>
            </a:outerShdw>
          </a:effectLst>
        </p:spPr>
        <p:txBody>
          <a:bodyPr vert="horz" wrap="square" lIns="18288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883" name="Rectangle 3"/>
          <p:cNvSpPr>
            <a:spLocks noGrp="1" noChangeArrowheads="1"/>
          </p:cNvSpPr>
          <p:nvPr>
            <p:ph type="body" idx="1"/>
          </p:nvPr>
        </p:nvSpPr>
        <p:spPr bwMode="auto">
          <a:xfrm>
            <a:off x="685800" y="12192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85800" y="6324600"/>
            <a:ext cx="4191000"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mj-lt"/>
              </a:defRPr>
            </a:lvl1pPr>
          </a:lstStyle>
          <a:p>
            <a:pPr>
              <a:defRPr/>
            </a:pPr>
            <a:r>
              <a:rPr lang="en-US"/>
              <a:t>© 2009 Prentice-Hall Inc.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dirty="0" smtClean="0">
                <a:solidFill>
                  <a:schemeClr val="tx1">
                    <a:lumMod val="50000"/>
                    <a:lumOff val="50000"/>
                  </a:schemeClr>
                </a:solidFill>
                <a:latin typeface="+mj-lt"/>
              </a:defRPr>
            </a:lvl1pPr>
          </a:lstStyle>
          <a:p>
            <a:pPr>
              <a:defRPr/>
            </a:pPr>
            <a:r>
              <a:rPr lang="en-US"/>
              <a:t>12-</a:t>
            </a:r>
            <a:fld id="{D31A25C7-34E3-4A4C-BE23-401D920668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Lst>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wipe(left)">
                                      <p:cBhvr>
                                        <p:cTn id="10" dur="500"/>
                                        <p:tgtEl>
                                          <p:spTgt spid="1228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animEffect transition="in" filter="wipe(left)">
                                      <p:cBhvr>
                                        <p:cTn id="13" dur="500"/>
                                        <p:tgtEl>
                                          <p:spTgt spid="1228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2883">
                                            <p:txEl>
                                              <p:pRg st="3" end="3"/>
                                            </p:txEl>
                                          </p:spTgt>
                                        </p:tgtEl>
                                        <p:attrNameLst>
                                          <p:attrName>style.visibility</p:attrName>
                                        </p:attrNameLst>
                                      </p:cBhvr>
                                      <p:to>
                                        <p:strVal val="visible"/>
                                      </p:to>
                                    </p:set>
                                    <p:animEffect transition="in" filter="wipe(left)">
                                      <p:cBhvr>
                                        <p:cTn id="16" dur="500"/>
                                        <p:tgtEl>
                                          <p:spTgt spid="12288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animEffect transition="in" filter="wipe(left)">
                                      <p:cBhvr>
                                        <p:cTn id="19"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Lst>
      </p:bldP>
    </p:bldLst>
  </p:timing>
  <p:hf hdr="0" dt="0"/>
  <p:txStyles>
    <p:titleStyle>
      <a:lvl1pPr algn="l" rtl="0" fontAlgn="base">
        <a:spcBef>
          <a:spcPct val="0"/>
        </a:spcBef>
        <a:spcAft>
          <a:spcPct val="0"/>
        </a:spcAft>
        <a:defRPr sz="3200">
          <a:solidFill>
            <a:srgbClr val="336699"/>
          </a:solidFill>
          <a:latin typeface="+mj-lt"/>
          <a:ea typeface="+mj-ea"/>
          <a:cs typeface="+mj-cs"/>
        </a:defRPr>
      </a:lvl1pPr>
      <a:lvl2pPr algn="l" rtl="0" fontAlgn="base">
        <a:spcBef>
          <a:spcPct val="0"/>
        </a:spcBef>
        <a:spcAft>
          <a:spcPct val="0"/>
        </a:spcAft>
        <a:defRPr sz="3200">
          <a:solidFill>
            <a:srgbClr val="336699"/>
          </a:solidFill>
          <a:latin typeface="Calibri" pitchFamily="34" charset="0"/>
        </a:defRPr>
      </a:lvl2pPr>
      <a:lvl3pPr algn="l" rtl="0" fontAlgn="base">
        <a:spcBef>
          <a:spcPct val="0"/>
        </a:spcBef>
        <a:spcAft>
          <a:spcPct val="0"/>
        </a:spcAft>
        <a:defRPr sz="3200">
          <a:solidFill>
            <a:srgbClr val="336699"/>
          </a:solidFill>
          <a:latin typeface="Calibri" pitchFamily="34" charset="0"/>
        </a:defRPr>
      </a:lvl3pPr>
      <a:lvl4pPr algn="l" rtl="0" fontAlgn="base">
        <a:spcBef>
          <a:spcPct val="0"/>
        </a:spcBef>
        <a:spcAft>
          <a:spcPct val="0"/>
        </a:spcAft>
        <a:defRPr sz="3200">
          <a:solidFill>
            <a:srgbClr val="336699"/>
          </a:solidFill>
          <a:latin typeface="Calibri" pitchFamily="34" charset="0"/>
        </a:defRPr>
      </a:lvl4pPr>
      <a:lvl5pPr algn="l" rtl="0" fontAlgn="base">
        <a:spcBef>
          <a:spcPct val="0"/>
        </a:spcBef>
        <a:spcAft>
          <a:spcPct val="0"/>
        </a:spcAft>
        <a:defRPr sz="3200">
          <a:solidFill>
            <a:srgbClr val="336699"/>
          </a:solidFill>
          <a:latin typeface="Calibri" pitchFamily="34" charset="0"/>
        </a:defRPr>
      </a:lvl5pPr>
      <a:lvl6pPr marL="457200" algn="l" rtl="0" eaLnBrk="1" fontAlgn="base" hangingPunct="1">
        <a:spcBef>
          <a:spcPct val="0"/>
        </a:spcBef>
        <a:spcAft>
          <a:spcPct val="0"/>
        </a:spcAft>
        <a:defRPr sz="3200">
          <a:solidFill>
            <a:srgbClr val="336699"/>
          </a:solidFill>
          <a:latin typeface="Arial" charset="0"/>
        </a:defRPr>
      </a:lvl6pPr>
      <a:lvl7pPr marL="914400" algn="l" rtl="0" eaLnBrk="1" fontAlgn="base" hangingPunct="1">
        <a:spcBef>
          <a:spcPct val="0"/>
        </a:spcBef>
        <a:spcAft>
          <a:spcPct val="0"/>
        </a:spcAft>
        <a:defRPr sz="3200">
          <a:solidFill>
            <a:srgbClr val="336699"/>
          </a:solidFill>
          <a:latin typeface="Arial" charset="0"/>
        </a:defRPr>
      </a:lvl7pPr>
      <a:lvl8pPr marL="1371600" algn="l" rtl="0" eaLnBrk="1" fontAlgn="base" hangingPunct="1">
        <a:spcBef>
          <a:spcPct val="0"/>
        </a:spcBef>
        <a:spcAft>
          <a:spcPct val="0"/>
        </a:spcAft>
        <a:defRPr sz="3200">
          <a:solidFill>
            <a:srgbClr val="336699"/>
          </a:solidFill>
          <a:latin typeface="Arial" charset="0"/>
        </a:defRPr>
      </a:lvl8pPr>
      <a:lvl9pPr marL="1828800" algn="l" rtl="0" eaLnBrk="1" fontAlgn="base" hangingPunct="1">
        <a:spcBef>
          <a:spcPct val="0"/>
        </a:spcBef>
        <a:spcAft>
          <a:spcPct val="0"/>
        </a:spcAft>
        <a:defRPr sz="3200">
          <a:solidFill>
            <a:srgbClr val="336699"/>
          </a:solidFill>
          <a:latin typeface="Arial" charset="0"/>
        </a:defRPr>
      </a:lvl9pPr>
    </p:titleStyle>
    <p:bodyStyle>
      <a:lvl1pPr marL="342900" indent="-342900" algn="l" rtl="0" fontAlgn="base">
        <a:spcBef>
          <a:spcPct val="20000"/>
        </a:spcBef>
        <a:spcAft>
          <a:spcPct val="0"/>
        </a:spcAft>
        <a:buClr>
          <a:schemeClr val="tx1"/>
        </a:buClr>
        <a:buFont typeface="Wingdings" pitchFamily="2" charset="2"/>
        <a:buChar char="Ø"/>
        <a:defRPr sz="2400" b="1">
          <a:solidFill>
            <a:srgbClr val="CC6600"/>
          </a:solidFill>
          <a:latin typeface="Times New Roman" pitchFamily="18" charset="0"/>
          <a:ea typeface="+mn-ea"/>
          <a:cs typeface="+mn-cs"/>
        </a:defRPr>
      </a:lvl1pPr>
      <a:lvl2pPr marL="742950" indent="-285750" algn="l" rtl="0" fontAlgn="base">
        <a:spcBef>
          <a:spcPct val="20000"/>
        </a:spcBef>
        <a:spcAft>
          <a:spcPct val="0"/>
        </a:spcAft>
        <a:buClr>
          <a:srgbClr val="336699"/>
        </a:buClr>
        <a:buFont typeface="Times New Roman" pitchFamily="18" charset="0"/>
        <a:buChar char="–"/>
        <a:defRPr sz="2200">
          <a:solidFill>
            <a:schemeClr val="tx1"/>
          </a:solidFill>
          <a:latin typeface="Times New Roman" pitchFamily="18" charset="0"/>
        </a:defRPr>
      </a:lvl2pPr>
      <a:lvl3pPr marL="1143000" indent="-228600" algn="l" rtl="0" fontAlgn="base">
        <a:spcBef>
          <a:spcPct val="20000"/>
        </a:spcBef>
        <a:spcAft>
          <a:spcPct val="0"/>
        </a:spcAft>
        <a:buClr>
          <a:schemeClr val="tx1"/>
        </a:buClr>
        <a:buChar char="•"/>
        <a:defRPr sz="2000">
          <a:solidFill>
            <a:schemeClr val="tx1"/>
          </a:solidFill>
          <a:latin typeface="Times New Roman" pitchFamily="18" charset="0"/>
        </a:defRPr>
      </a:lvl3pPr>
      <a:lvl4pPr marL="1600200" indent="-228600" algn="l" rtl="0" fontAlgn="base">
        <a:spcBef>
          <a:spcPct val="20000"/>
        </a:spcBef>
        <a:spcAft>
          <a:spcPct val="0"/>
        </a:spcAft>
        <a:buClr>
          <a:srgbClr val="336699"/>
        </a:buClr>
        <a:buChar char="–"/>
        <a:defRPr sz="2000">
          <a:solidFill>
            <a:schemeClr val="tx1"/>
          </a:solidFill>
          <a:latin typeface="Times New Roman" pitchFamily="18" charset="0"/>
        </a:defRPr>
      </a:lvl4pPr>
      <a:lvl5pPr marL="2057400" indent="-228600" algn="l" rtl="0" fontAlgn="base">
        <a:spcBef>
          <a:spcPct val="20000"/>
        </a:spcBef>
        <a:spcAft>
          <a:spcPct val="0"/>
        </a:spcAft>
        <a:buClr>
          <a:srgbClr val="336699"/>
        </a:buClr>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lr>
          <a:srgbClr val="336699"/>
        </a:buClr>
        <a:buChar char="»"/>
        <a:defRPr sz="2000">
          <a:solidFill>
            <a:schemeClr val="tx1"/>
          </a:solidFill>
          <a:latin typeface="+mn-lt"/>
        </a:defRPr>
      </a:lvl6pPr>
      <a:lvl7pPr marL="2971800" indent="-228600" algn="l" rtl="0" eaLnBrk="1" fontAlgn="base" hangingPunct="1">
        <a:spcBef>
          <a:spcPct val="20000"/>
        </a:spcBef>
        <a:spcAft>
          <a:spcPct val="0"/>
        </a:spcAft>
        <a:buClr>
          <a:srgbClr val="336699"/>
        </a:buClr>
        <a:buChar char="»"/>
        <a:defRPr sz="2000">
          <a:solidFill>
            <a:schemeClr val="tx1"/>
          </a:solidFill>
          <a:latin typeface="+mn-lt"/>
        </a:defRPr>
      </a:lvl7pPr>
      <a:lvl8pPr marL="3429000" indent="-228600" algn="l" rtl="0" eaLnBrk="1" fontAlgn="base" hangingPunct="1">
        <a:spcBef>
          <a:spcPct val="20000"/>
        </a:spcBef>
        <a:spcAft>
          <a:spcPct val="0"/>
        </a:spcAft>
        <a:buClr>
          <a:srgbClr val="336699"/>
        </a:buClr>
        <a:buChar char="»"/>
        <a:defRPr sz="2000">
          <a:solidFill>
            <a:schemeClr val="tx1"/>
          </a:solidFill>
          <a:latin typeface="+mn-lt"/>
        </a:defRPr>
      </a:lvl8pPr>
      <a:lvl9pPr marL="3886200" indent="-228600" algn="l" rtl="0" eaLnBrk="1" fontAlgn="base" hangingPunct="1">
        <a:spcBef>
          <a:spcPct val="20000"/>
        </a:spcBef>
        <a:spcAft>
          <a:spcPct val="0"/>
        </a:spcAft>
        <a:buClr>
          <a:srgbClr val="3366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3287383400_217756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Basic Approaches to Leadership</a:t>
            </a:r>
          </a:p>
        </p:txBody>
      </p:sp>
      <p:sp>
        <p:nvSpPr>
          <p:cNvPr id="3" name="Rectangle 2"/>
          <p:cNvSpPr/>
          <p:nvPr/>
        </p:nvSpPr>
        <p:spPr>
          <a:xfrm>
            <a:off x="6400800" y="609600"/>
            <a:ext cx="2217275" cy="2400657"/>
          </a:xfrm>
          <a:prstGeom prst="rect">
            <a:avLst/>
          </a:prstGeom>
          <a:noFill/>
          <a:ln>
            <a:noFill/>
          </a:ln>
        </p:spPr>
        <p:txBody>
          <a:bodyPr wrap="none">
            <a:spAutoFit/>
          </a:bodyPr>
          <a:lstStyle/>
          <a:p>
            <a:pPr algn="ctr">
              <a:defRPr/>
            </a:pPr>
            <a:r>
              <a:rPr lang="en-US" sz="15000" b="0" i="1" dirty="0">
                <a:ln w="18415" cmpd="sng">
                  <a:solidFill>
                    <a:srgbClr val="336699"/>
                  </a:solidFill>
                  <a:prstDash val="solid"/>
                </a:ln>
                <a:solidFill>
                  <a:srgbClr val="FFFFFF"/>
                </a:solidFill>
                <a:effectLst>
                  <a:outerShdw blurRad="63500" dir="3600000" algn="tl" rotWithShape="0">
                    <a:srgbClr val="000000">
                      <a:alpha val="70000"/>
                    </a:srgbClr>
                  </a:outerShdw>
                </a:effectLst>
                <a:latin typeface="+mn-lt"/>
              </a:rPr>
              <a:t>12</a:t>
            </a:r>
            <a:endParaRPr lang="en-US" sz="15000" b="0" i="1" dirty="0">
              <a:ln w="18415" cmpd="sng">
                <a:solidFill>
                  <a:srgbClr val="336699"/>
                </a:solidFill>
                <a:prstDash val="solid"/>
              </a:ln>
              <a:solidFill>
                <a:srgbClr val="FFFFFF"/>
              </a:solidFill>
              <a:effectLst>
                <a:outerShdw blurRad="63500" dir="3600000" algn="tl" rotWithShape="0">
                  <a:srgbClr val="000000">
                    <a:alpha val="70000"/>
                  </a:srgbClr>
                </a:outerShdw>
              </a:effectLst>
              <a:latin typeface="+mn-lt"/>
            </a:endParaRPr>
          </a:p>
        </p:txBody>
      </p:sp>
      <p:sp>
        <p:nvSpPr>
          <p:cNvPr id="10" name="Slide Number Placeholder 9"/>
          <p:cNvSpPr>
            <a:spLocks noGrp="1"/>
          </p:cNvSpPr>
          <p:nvPr>
            <p:ph type="sldNum" sz="quarter" idx="11"/>
          </p:nvPr>
        </p:nvSpPr>
        <p:spPr/>
        <p:txBody>
          <a:bodyPr/>
          <a:lstStyle/>
          <a:p>
            <a:pPr>
              <a:defRPr/>
            </a:pPr>
            <a:r>
              <a:rPr lang="en-US"/>
              <a:t>12-</a:t>
            </a:r>
            <a:fld id="{830FA94C-A81A-45DF-95C0-26167FB117E5}" type="slidenum">
              <a:rPr lang="en-US"/>
              <a:pPr>
                <a:defRPr/>
              </a:pPr>
              <a:t>0</a:t>
            </a:fld>
            <a:endParaRPr lang="en-US"/>
          </a:p>
        </p:txBody>
      </p:sp>
      <p:sp>
        <p:nvSpPr>
          <p:cNvPr id="11" name="Footer Placeholder 10"/>
          <p:cNvSpPr>
            <a:spLocks noGrp="1"/>
          </p:cNvSpPr>
          <p:nvPr>
            <p:ph type="ftr" sz="quarter" idx="10"/>
          </p:nvPr>
        </p:nvSpPr>
        <p:spPr/>
        <p:txBody>
          <a:bodyPr/>
          <a:lstStyle/>
          <a:p>
            <a:pPr>
              <a:defRPr/>
            </a:pPr>
            <a:r>
              <a:rPr lang="en-US" smtClean="0"/>
              <a:t>© 2009 Prentice-Hall Inc.  All rights reserved.</a:t>
            </a:r>
            <a:endParaRPr lang="en-US"/>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Graphic Representation of Fiedler’s Model</a:t>
            </a:r>
            <a:endParaRPr lang="en-US" dirty="0"/>
          </a:p>
        </p:txBody>
      </p:sp>
      <p:sp>
        <p:nvSpPr>
          <p:cNvPr id="4" name="Footer Placeholder 3"/>
          <p:cNvSpPr>
            <a:spLocks noGrp="1"/>
          </p:cNvSpPr>
          <p:nvPr>
            <p:ph type="ftr" sz="quarter" idx="10"/>
          </p:nvPr>
        </p:nvSpPr>
        <p:spPr/>
        <p:txBody>
          <a:bodyPr/>
          <a:lstStyle/>
          <a:p>
            <a:pPr>
              <a:defRPr/>
            </a:pPr>
            <a:r>
              <a:rPr lang="en-US" dirty="0" smtClean="0"/>
              <a:t>© 2009 Prentice-Hall Inc.  All rights reserved.</a:t>
            </a:r>
            <a:endParaRPr lang="en-US" dirty="0"/>
          </a:p>
        </p:txBody>
      </p:sp>
      <p:sp>
        <p:nvSpPr>
          <p:cNvPr id="5" name="Slide Number Placeholder 4"/>
          <p:cNvSpPr>
            <a:spLocks noGrp="1"/>
          </p:cNvSpPr>
          <p:nvPr>
            <p:ph type="sldNum" sz="quarter" idx="11"/>
          </p:nvPr>
        </p:nvSpPr>
        <p:spPr/>
        <p:txBody>
          <a:bodyPr/>
          <a:lstStyle/>
          <a:p>
            <a:pPr>
              <a:defRPr/>
            </a:pPr>
            <a:r>
              <a:rPr lang="en-US"/>
              <a:t>12-</a:t>
            </a:r>
            <a:fld id="{D06F33FE-1584-4DA7-A4F2-AF6BB4E7B8F9}" type="slidenum">
              <a:rPr lang="en-US"/>
              <a:pPr>
                <a:defRPr/>
              </a:pPr>
              <a:t>9</a:t>
            </a:fld>
            <a:endParaRPr lang="en-US"/>
          </a:p>
        </p:txBody>
      </p:sp>
      <p:sp>
        <p:nvSpPr>
          <p:cNvPr id="76" name="Text Box 5"/>
          <p:cNvSpPr txBox="1">
            <a:spLocks noChangeArrowheads="1"/>
          </p:cNvSpPr>
          <p:nvPr/>
        </p:nvSpPr>
        <p:spPr bwMode="blackWhite">
          <a:xfrm>
            <a:off x="762000" y="5943600"/>
            <a:ext cx="7772400" cy="246063"/>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pPr algn="r">
              <a:spcBef>
                <a:spcPct val="50000"/>
              </a:spcBef>
              <a:defRPr/>
            </a:pPr>
            <a:r>
              <a:rPr lang="en-US" dirty="0">
                <a:solidFill>
                  <a:schemeClr val="bg1"/>
                </a:solidFill>
                <a:latin typeface="+mj-lt"/>
              </a:rPr>
              <a:t>E X H I B I T </a:t>
            </a:r>
            <a:r>
              <a:rPr lang="en-US" dirty="0">
                <a:solidFill>
                  <a:schemeClr val="bg1"/>
                </a:solidFill>
                <a:latin typeface="+mj-lt"/>
              </a:rPr>
              <a:t>12-2</a:t>
            </a:r>
            <a:endParaRPr lang="en-US" dirty="0">
              <a:solidFill>
                <a:schemeClr val="bg1"/>
              </a:solidFill>
              <a:latin typeface="+mj-lt"/>
            </a:endParaRPr>
          </a:p>
        </p:txBody>
      </p:sp>
      <p:pic>
        <p:nvPicPr>
          <p:cNvPr id="14342" name="Picture 5"/>
          <p:cNvPicPr>
            <a:picLocks noChangeAspect="1" noChangeArrowheads="1"/>
          </p:cNvPicPr>
          <p:nvPr/>
        </p:nvPicPr>
        <p:blipFill>
          <a:blip r:embed="rId2" cstate="print">
            <a:clrChange>
              <a:clrFrom>
                <a:srgbClr val="FFFFFF"/>
              </a:clrFrom>
              <a:clrTo>
                <a:srgbClr val="FFFFFF">
                  <a:alpha val="0"/>
                </a:srgbClr>
              </a:clrTo>
            </a:clrChange>
          </a:blip>
          <a:srcRect l="12901" t="12122" r="16145" b="9091"/>
          <a:stretch>
            <a:fillRect/>
          </a:stretch>
        </p:blipFill>
        <p:spPr bwMode="auto">
          <a:xfrm>
            <a:off x="838200" y="1066800"/>
            <a:ext cx="7192963" cy="4857750"/>
          </a:xfrm>
          <a:prstGeom prst="rect">
            <a:avLst/>
          </a:prstGeom>
          <a:noFill/>
          <a:ln w="9525">
            <a:noFill/>
            <a:miter lim="800000"/>
            <a:headEnd/>
            <a:tailEnd/>
          </a:ln>
        </p:spPr>
      </p:pic>
      <p:sp>
        <p:nvSpPr>
          <p:cNvPr id="77" name="Rounded Rectangular Callout 76"/>
          <p:cNvSpPr/>
          <p:nvPr/>
        </p:nvSpPr>
        <p:spPr bwMode="auto">
          <a:xfrm>
            <a:off x="457200" y="1676400"/>
            <a:ext cx="1524000" cy="2209800"/>
          </a:xfrm>
          <a:prstGeom prst="wedgeRoundRectCallout">
            <a:avLst>
              <a:gd name="adj1" fmla="val 82024"/>
              <a:gd name="adj2" fmla="val -28862"/>
              <a:gd name="adj3" fmla="val 16667"/>
            </a:avLst>
          </a:prstGeom>
          <a:solidFill>
            <a:srgbClr val="CC6600"/>
          </a:solidFill>
          <a:ln w="9525" cap="flat" cmpd="sng" algn="ctr">
            <a:solidFill>
              <a:schemeClr val="tx1"/>
            </a:solidFill>
            <a:prstDash val="solid"/>
            <a:round/>
            <a:headEnd type="none" w="med" len="med"/>
            <a:tailEnd type="none" w="med" len="med"/>
          </a:ln>
          <a:effectLst/>
        </p:spPr>
        <p:txBody>
          <a:bodyPr/>
          <a:lstStyle/>
          <a:p>
            <a:pPr algn="ctr">
              <a:defRPr/>
            </a:pPr>
            <a:r>
              <a:rPr lang="en-US" sz="1800" dirty="0">
                <a:solidFill>
                  <a:schemeClr val="accent3"/>
                </a:solidFill>
              </a:rPr>
              <a:t>Used to determine which type of leader to use in a given situation</a:t>
            </a: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Assessment of Fiedler’s Model</a:t>
            </a:r>
            <a:endParaRPr lang="en-US" dirty="0"/>
          </a:p>
        </p:txBody>
      </p:sp>
      <p:sp>
        <p:nvSpPr>
          <p:cNvPr id="15363" name="Content Placeholder 4"/>
          <p:cNvSpPr>
            <a:spLocks noGrp="1"/>
          </p:cNvSpPr>
          <p:nvPr>
            <p:ph idx="1"/>
          </p:nvPr>
        </p:nvSpPr>
        <p:spPr>
          <a:xfrm>
            <a:off x="685800" y="1219200"/>
            <a:ext cx="7772400" cy="4800600"/>
          </a:xfrm>
        </p:spPr>
        <p:txBody>
          <a:bodyPr/>
          <a:lstStyle/>
          <a:p>
            <a:r>
              <a:rPr lang="en-US" smtClean="0"/>
              <a:t>Positives:</a:t>
            </a:r>
          </a:p>
          <a:p>
            <a:pPr lvl="1"/>
            <a:r>
              <a:rPr lang="en-US" smtClean="0"/>
              <a:t>Considerable evidence supports the model, especially if the original eight situations are grouped into three</a:t>
            </a:r>
          </a:p>
        </p:txBody>
      </p:sp>
      <p:sp>
        <p:nvSpPr>
          <p:cNvPr id="3" name="Footer Placeholder 2"/>
          <p:cNvSpPr>
            <a:spLocks noGrp="1"/>
          </p:cNvSpPr>
          <p:nvPr>
            <p:ph type="ftr" sz="quarter" idx="10"/>
          </p:nvPr>
        </p:nvSpPr>
        <p:spPr/>
        <p:txBody>
          <a:bodyPr/>
          <a:lstStyle/>
          <a:p>
            <a:pPr>
              <a:defRPr/>
            </a:pPr>
            <a:r>
              <a:rPr lang="en-US" smtClean="0"/>
              <a:t>© 2009 Prentice-Hall Inc.  All rights reserved.</a:t>
            </a:r>
            <a:endParaRPr lang="en-US"/>
          </a:p>
        </p:txBody>
      </p:sp>
      <p:sp>
        <p:nvSpPr>
          <p:cNvPr id="4" name="Slide Number Placeholder 3"/>
          <p:cNvSpPr>
            <a:spLocks noGrp="1"/>
          </p:cNvSpPr>
          <p:nvPr>
            <p:ph type="sldNum" sz="quarter" idx="11"/>
          </p:nvPr>
        </p:nvSpPr>
        <p:spPr/>
        <p:txBody>
          <a:bodyPr/>
          <a:lstStyle/>
          <a:p>
            <a:pPr>
              <a:defRPr/>
            </a:pPr>
            <a:r>
              <a:rPr lang="en-US"/>
              <a:t>12-</a:t>
            </a:r>
            <a:fld id="{CBA6E566-FEE6-47F2-B7E4-14649D0FBAD4}" type="slidenum">
              <a:rPr lang="en-US"/>
              <a:pPr>
                <a:defRPr/>
              </a:pPr>
              <a:t>10</a:t>
            </a:fld>
            <a:endParaRPr lang="en-US"/>
          </a:p>
        </p:txBody>
      </p:sp>
      <p:pic>
        <p:nvPicPr>
          <p:cNvPr id="15366" name="Picture 2" descr="C:\Users\Bob Stretch\AppData\Local\Microsoft\Windows\Temporary Internet Files\Content.IE5\FKJJNFCH\MCPE01479_0000[1].wmf"/>
          <p:cNvPicPr>
            <a:picLocks noChangeAspect="1" noChangeArrowheads="1"/>
          </p:cNvPicPr>
          <p:nvPr/>
        </p:nvPicPr>
        <p:blipFill>
          <a:blip r:embed="rId2" cstate="print"/>
          <a:srcRect/>
          <a:stretch>
            <a:fillRect/>
          </a:stretch>
        </p:blipFill>
        <p:spPr bwMode="auto">
          <a:xfrm flipH="1">
            <a:off x="4953000" y="2667000"/>
            <a:ext cx="3535363" cy="3468688"/>
          </a:xfrm>
          <a:prstGeom prst="rect">
            <a:avLst/>
          </a:prstGeom>
          <a:noFill/>
          <a:ln w="9525">
            <a:noFill/>
            <a:miter lim="800000"/>
            <a:headEnd/>
            <a:tailEnd/>
          </a:ln>
        </p:spPr>
      </p:pic>
      <p:sp>
        <p:nvSpPr>
          <p:cNvPr id="7" name="Content Placeholder 4"/>
          <p:cNvSpPr txBox="1">
            <a:spLocks/>
          </p:cNvSpPr>
          <p:nvPr/>
        </p:nvSpPr>
        <p:spPr bwMode="auto">
          <a:xfrm>
            <a:off x="838200" y="2667000"/>
            <a:ext cx="4114800" cy="3505200"/>
          </a:xfrm>
          <a:prstGeom prst="rect">
            <a:avLst/>
          </a:prstGeom>
          <a:noFill/>
          <a:ln w="9525">
            <a:noFill/>
            <a:miter lim="800000"/>
            <a:headEnd/>
            <a:tailEnd/>
          </a:ln>
        </p:spPr>
        <p:txBody>
          <a:bodyPr/>
          <a:lstStyle/>
          <a:p>
            <a:pPr marL="342900" indent="-342900">
              <a:spcBef>
                <a:spcPct val="20000"/>
              </a:spcBef>
              <a:buClr>
                <a:schemeClr val="tx1"/>
              </a:buClr>
              <a:buFont typeface="Wingdings" pitchFamily="2" charset="2"/>
              <a:buChar char="Ø"/>
            </a:pPr>
            <a:r>
              <a:rPr lang="en-US" sz="2400">
                <a:solidFill>
                  <a:srgbClr val="CC6600"/>
                </a:solidFill>
                <a:latin typeface="Times New Roman" pitchFamily="18" charset="0"/>
              </a:rPr>
              <a:t>Problems:</a:t>
            </a:r>
          </a:p>
          <a:p>
            <a:pPr marL="742950" lvl="1" indent="-285750">
              <a:spcBef>
                <a:spcPct val="20000"/>
              </a:spcBef>
              <a:buClr>
                <a:srgbClr val="336699"/>
              </a:buClr>
              <a:buFont typeface="Times New Roman" pitchFamily="18" charset="0"/>
              <a:buChar char="–"/>
            </a:pPr>
            <a:r>
              <a:rPr lang="en-US" sz="2200" b="0">
                <a:latin typeface="Times New Roman" pitchFamily="18" charset="0"/>
              </a:rPr>
              <a:t>The logic behind the LPC scale is not well understood</a:t>
            </a:r>
          </a:p>
          <a:p>
            <a:pPr marL="742950" lvl="1" indent="-285750">
              <a:spcBef>
                <a:spcPct val="20000"/>
              </a:spcBef>
              <a:buClr>
                <a:srgbClr val="336699"/>
              </a:buClr>
              <a:buFont typeface="Times New Roman" pitchFamily="18" charset="0"/>
              <a:buChar char="–"/>
            </a:pPr>
            <a:r>
              <a:rPr lang="en-US" sz="2200" b="0">
                <a:latin typeface="Times New Roman" pitchFamily="18" charset="0"/>
              </a:rPr>
              <a:t>LPC scores are not stable</a:t>
            </a:r>
          </a:p>
          <a:p>
            <a:pPr marL="742950" lvl="1" indent="-285750">
              <a:spcBef>
                <a:spcPct val="20000"/>
              </a:spcBef>
              <a:buClr>
                <a:srgbClr val="336699"/>
              </a:buClr>
              <a:buFont typeface="Times New Roman" pitchFamily="18" charset="0"/>
              <a:buChar char="–"/>
            </a:pPr>
            <a:r>
              <a:rPr lang="en-US" sz="2200" b="0">
                <a:latin typeface="Times New Roman" pitchFamily="18" charset="0"/>
              </a:rPr>
              <a:t>Contingency variables are complex and hard to determine</a:t>
            </a:r>
          </a:p>
          <a:p>
            <a:pPr marL="742950" lvl="1" indent="-285750">
              <a:spcBef>
                <a:spcPct val="20000"/>
              </a:spcBef>
              <a:buClr>
                <a:srgbClr val="336699"/>
              </a:buClr>
              <a:buFont typeface="Times New Roman" pitchFamily="18" charset="0"/>
              <a:buChar char="–"/>
            </a:pPr>
            <a:endParaRPr lang="en-US" sz="2200" b="0">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Fiedler’s Cognitive Resource Theory</a:t>
            </a:r>
            <a:endParaRPr lang="en-US" dirty="0"/>
          </a:p>
        </p:txBody>
      </p:sp>
      <p:sp>
        <p:nvSpPr>
          <p:cNvPr id="16387" name="Content Placeholder 5"/>
          <p:cNvSpPr>
            <a:spLocks noGrp="1"/>
          </p:cNvSpPr>
          <p:nvPr>
            <p:ph idx="1"/>
          </p:nvPr>
        </p:nvSpPr>
        <p:spPr>
          <a:xfrm>
            <a:off x="685800" y="1219200"/>
            <a:ext cx="7772400" cy="4953000"/>
          </a:xfrm>
        </p:spPr>
        <p:txBody>
          <a:bodyPr/>
          <a:lstStyle/>
          <a:p>
            <a:r>
              <a:rPr lang="en-US" smtClean="0"/>
              <a:t>A refinement of Fiedler’s original model:</a:t>
            </a:r>
          </a:p>
          <a:p>
            <a:pPr lvl="1"/>
            <a:r>
              <a:rPr lang="en-US" smtClean="0"/>
              <a:t>Focuses on stress as the enemy of rationality and creator of unfavorable conditions</a:t>
            </a:r>
          </a:p>
          <a:p>
            <a:pPr lvl="1"/>
            <a:r>
              <a:rPr lang="en-US" smtClean="0"/>
              <a:t>A leader’s intelligence and experience influence his or her reaction to that stress</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r>
              <a:rPr lang="en-US" smtClean="0"/>
              <a:t>Research is supporting the theory.</a:t>
            </a:r>
          </a:p>
        </p:txBody>
      </p:sp>
      <p:sp>
        <p:nvSpPr>
          <p:cNvPr id="3" name="Footer Placeholder 2"/>
          <p:cNvSpPr>
            <a:spLocks noGrp="1"/>
          </p:cNvSpPr>
          <p:nvPr>
            <p:ph type="ftr" sz="quarter" idx="10"/>
          </p:nvPr>
        </p:nvSpPr>
        <p:spPr/>
        <p:txBody>
          <a:bodyPr/>
          <a:lstStyle/>
          <a:p>
            <a:pPr>
              <a:defRPr/>
            </a:pPr>
            <a:r>
              <a:rPr lang="en-US" smtClean="0"/>
              <a:t>© 2009 Prentice-Hall Inc.  All rights reserved.</a:t>
            </a:r>
            <a:endParaRPr lang="en-US"/>
          </a:p>
        </p:txBody>
      </p:sp>
      <p:sp>
        <p:nvSpPr>
          <p:cNvPr id="4" name="Slide Number Placeholder 3"/>
          <p:cNvSpPr>
            <a:spLocks noGrp="1"/>
          </p:cNvSpPr>
          <p:nvPr>
            <p:ph type="sldNum" sz="quarter" idx="11"/>
          </p:nvPr>
        </p:nvSpPr>
        <p:spPr/>
        <p:txBody>
          <a:bodyPr/>
          <a:lstStyle/>
          <a:p>
            <a:pPr>
              <a:defRPr/>
            </a:pPr>
            <a:r>
              <a:rPr lang="en-US"/>
              <a:t>12-</a:t>
            </a:r>
            <a:fld id="{EA2E296F-C419-4A08-9B1E-8F34317FD773}" type="slidenum">
              <a:rPr lang="en-US"/>
              <a:pPr>
                <a:defRPr/>
              </a:pPr>
              <a:t>11</a:t>
            </a:fld>
            <a:endParaRPr lang="en-US"/>
          </a:p>
        </p:txBody>
      </p:sp>
      <p:graphicFrame>
        <p:nvGraphicFramePr>
          <p:cNvPr id="7" name="Diagram 6"/>
          <p:cNvGraphicFramePr/>
          <p:nvPr/>
        </p:nvGraphicFramePr>
        <p:xfrm>
          <a:off x="685800" y="25146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Hersey &amp; Blanchard’s Situational Leadership</a:t>
            </a:r>
            <a:endParaRPr lang="en-US" dirty="0"/>
          </a:p>
        </p:txBody>
      </p:sp>
      <p:sp>
        <p:nvSpPr>
          <p:cNvPr id="17411" name="Content Placeholder 2"/>
          <p:cNvSpPr>
            <a:spLocks noGrp="1"/>
          </p:cNvSpPr>
          <p:nvPr>
            <p:ph idx="1"/>
          </p:nvPr>
        </p:nvSpPr>
        <p:spPr/>
        <p:txBody>
          <a:bodyPr/>
          <a:lstStyle/>
          <a:p>
            <a:r>
              <a:rPr lang="en-US" smtClean="0"/>
              <a:t>A model that focuses on follower “readiness”</a:t>
            </a:r>
          </a:p>
          <a:p>
            <a:pPr lvl="1"/>
            <a:r>
              <a:rPr lang="en-US" smtClean="0"/>
              <a:t>Followers can accept or reject the leader</a:t>
            </a:r>
          </a:p>
          <a:p>
            <a:pPr lvl="1"/>
            <a:r>
              <a:rPr lang="en-US" smtClean="0"/>
              <a:t>Effectiveness depends on the followers’ response to the leader’s actions</a:t>
            </a:r>
          </a:p>
          <a:p>
            <a:pPr lvl="1"/>
            <a:r>
              <a:rPr lang="en-US" smtClean="0"/>
              <a:t>“Readiness” is  the extent to which people have the </a:t>
            </a:r>
            <a:r>
              <a:rPr lang="en-US" i="1" smtClean="0"/>
              <a:t>ability</a:t>
            </a:r>
            <a:r>
              <a:rPr lang="en-US" smtClean="0"/>
              <a:t> and </a:t>
            </a:r>
            <a:r>
              <a:rPr lang="en-US" i="1" smtClean="0"/>
              <a:t>willingness</a:t>
            </a:r>
            <a:r>
              <a:rPr lang="en-US" smtClean="0"/>
              <a:t> to accomplish a specific task</a:t>
            </a:r>
          </a:p>
          <a:p>
            <a:r>
              <a:rPr lang="en-US" smtClean="0"/>
              <a:t>A paternal model: </a:t>
            </a:r>
          </a:p>
          <a:p>
            <a:pPr lvl="1"/>
            <a:r>
              <a:rPr lang="en-US" smtClean="0"/>
              <a:t>As the child matures, the adult releases more and more control over the situation</a:t>
            </a:r>
          </a:p>
          <a:p>
            <a:pPr lvl="1"/>
            <a:r>
              <a:rPr lang="en-US" smtClean="0"/>
              <a:t>As the workers become more ready, the leader becomes more </a:t>
            </a:r>
            <a:r>
              <a:rPr lang="en-US" i="1" smtClean="0"/>
              <a:t>laissez-faire</a:t>
            </a:r>
          </a:p>
          <a:p>
            <a:r>
              <a:rPr lang="en-US" smtClean="0"/>
              <a:t>An intuitive model that does not get much support from the research findings</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B130457C-9A03-4E81-87A0-42F38643684F}" type="slidenum">
              <a:rPr lang="en-US"/>
              <a:pPr>
                <a:defRPr/>
              </a:pPr>
              <a:t>12</a:t>
            </a:fld>
            <a:endParaRPr lang="en-US"/>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House’s Path-Goal Theory</a:t>
            </a:r>
            <a:endParaRPr lang="en-US" dirty="0"/>
          </a:p>
        </p:txBody>
      </p:sp>
      <p:sp>
        <p:nvSpPr>
          <p:cNvPr id="3" name="Content Placeholder 2"/>
          <p:cNvSpPr>
            <a:spLocks noGrp="1"/>
          </p:cNvSpPr>
          <p:nvPr>
            <p:ph idx="1"/>
          </p:nvPr>
        </p:nvSpPr>
        <p:spPr/>
        <p:txBody>
          <a:bodyPr>
            <a:normAutofit/>
          </a:bodyPr>
          <a:lstStyle/>
          <a:p>
            <a:pPr>
              <a:lnSpc>
                <a:spcPct val="90000"/>
              </a:lnSpc>
            </a:pPr>
            <a:r>
              <a:rPr lang="en-US" smtClean="0"/>
              <a:t>Builds from the Ohio State studies and the expectancy theory of motivation</a:t>
            </a:r>
          </a:p>
          <a:p>
            <a:pPr>
              <a:lnSpc>
                <a:spcPct val="90000"/>
              </a:lnSpc>
            </a:pPr>
            <a:r>
              <a:rPr lang="en-US" smtClean="0"/>
              <a:t>The Theory: </a:t>
            </a:r>
          </a:p>
          <a:p>
            <a:pPr lvl="1">
              <a:lnSpc>
                <a:spcPct val="90000"/>
              </a:lnSpc>
            </a:pPr>
            <a:r>
              <a:rPr lang="en-US" smtClean="0"/>
              <a:t>Leaders provide followers with information, support, and resources to help them achieve their goals</a:t>
            </a:r>
          </a:p>
          <a:p>
            <a:pPr lvl="1">
              <a:lnSpc>
                <a:spcPct val="90000"/>
              </a:lnSpc>
            </a:pPr>
            <a:r>
              <a:rPr lang="en-US" smtClean="0"/>
              <a:t>Leaders help clarify the “path” to the worker’s goals</a:t>
            </a:r>
          </a:p>
          <a:p>
            <a:pPr lvl="1">
              <a:lnSpc>
                <a:spcPct val="90000"/>
              </a:lnSpc>
            </a:pPr>
            <a:r>
              <a:rPr lang="en-US" smtClean="0"/>
              <a:t>Leaders can display multiple leadership types</a:t>
            </a:r>
          </a:p>
          <a:p>
            <a:pPr>
              <a:lnSpc>
                <a:spcPct val="90000"/>
              </a:lnSpc>
            </a:pPr>
            <a:r>
              <a:rPr lang="en-US" smtClean="0"/>
              <a:t>Four types of leaders:</a:t>
            </a:r>
          </a:p>
          <a:p>
            <a:pPr lvl="1">
              <a:lnSpc>
                <a:spcPct val="90000"/>
              </a:lnSpc>
            </a:pPr>
            <a:r>
              <a:rPr lang="en-US" smtClean="0"/>
              <a:t>Directive: focuses on the work to be done</a:t>
            </a:r>
          </a:p>
          <a:p>
            <a:pPr lvl="1">
              <a:lnSpc>
                <a:spcPct val="90000"/>
              </a:lnSpc>
            </a:pPr>
            <a:r>
              <a:rPr lang="en-US" smtClean="0"/>
              <a:t>Supportive: focuses on the well-being of the worker</a:t>
            </a:r>
          </a:p>
          <a:p>
            <a:pPr lvl="1">
              <a:lnSpc>
                <a:spcPct val="90000"/>
              </a:lnSpc>
            </a:pPr>
            <a:r>
              <a:rPr lang="en-US" smtClean="0"/>
              <a:t>Participative: consults with employees in decision-making</a:t>
            </a:r>
          </a:p>
          <a:p>
            <a:pPr lvl="1">
              <a:lnSpc>
                <a:spcPct val="90000"/>
              </a:lnSpc>
            </a:pPr>
            <a:r>
              <a:rPr lang="en-US" smtClean="0"/>
              <a:t>Achievement-Oriented: sets challenging goals</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84D06556-F3B1-421E-AA77-0ADFEB6674D6}" type="slidenum">
              <a:rPr lang="en-US"/>
              <a:pPr>
                <a:defRPr/>
              </a:pPr>
              <a:t>13</a:t>
            </a:fld>
            <a:endParaRPr lang="en-US"/>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Path-Goal Model</a:t>
            </a:r>
            <a:endParaRPr lang="en-US" dirty="0"/>
          </a:p>
        </p:txBody>
      </p:sp>
      <p:sp>
        <p:nvSpPr>
          <p:cNvPr id="2052" name="Content Placeholder 2"/>
          <p:cNvSpPr>
            <a:spLocks noGrp="1"/>
          </p:cNvSpPr>
          <p:nvPr>
            <p:ph idx="1"/>
          </p:nvPr>
        </p:nvSpPr>
        <p:spPr/>
        <p:txBody>
          <a:bodyPr/>
          <a:lstStyle/>
          <a:p>
            <a:r>
              <a:rPr lang="en-US" smtClean="0"/>
              <a:t>Two classes of contingency variables:</a:t>
            </a:r>
          </a:p>
          <a:p>
            <a:pPr lvl="1"/>
            <a:r>
              <a:rPr lang="en-US" smtClean="0"/>
              <a:t>Environmental are outside of employee control</a:t>
            </a:r>
          </a:p>
          <a:p>
            <a:pPr lvl="1"/>
            <a:r>
              <a:rPr lang="en-US" smtClean="0"/>
              <a:t>Subordinate factors are internal to employee</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r>
              <a:rPr lang="en-US" smtClean="0"/>
              <a:t>Mixed support in the research findings </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25E15721-838A-40F7-BBBD-217FB40A486F}" type="slidenum">
              <a:rPr lang="en-US"/>
              <a:pPr>
                <a:defRPr/>
              </a:pPr>
              <a:t>14</a:t>
            </a:fld>
            <a:endParaRPr lang="en-US"/>
          </a:p>
        </p:txBody>
      </p:sp>
      <p:graphicFrame>
        <p:nvGraphicFramePr>
          <p:cNvPr id="2050" name="Object 2"/>
          <p:cNvGraphicFramePr>
            <a:graphicFrameLocks noChangeAspect="1"/>
          </p:cNvGraphicFramePr>
          <p:nvPr/>
        </p:nvGraphicFramePr>
        <p:xfrm>
          <a:off x="1524000" y="2514600"/>
          <a:ext cx="5438775" cy="2743200"/>
        </p:xfrm>
        <a:graphic>
          <a:graphicData uri="http://schemas.openxmlformats.org/presentationml/2006/ole">
            <p:oleObj spid="_x0000_s2050" name="Photo Editor Photo" r:id="rId3" imgW="8326012" imgH="4200000" progId="MSPhotoEd.3">
              <p:embed/>
            </p:oleObj>
          </a:graphicData>
        </a:graphic>
      </p:graphicFrame>
      <p:sp>
        <p:nvSpPr>
          <p:cNvPr id="7" name="Text Box 5"/>
          <p:cNvSpPr txBox="1">
            <a:spLocks noChangeArrowheads="1"/>
          </p:cNvSpPr>
          <p:nvPr/>
        </p:nvSpPr>
        <p:spPr bwMode="blackWhite">
          <a:xfrm>
            <a:off x="762000" y="5943600"/>
            <a:ext cx="7772400" cy="246063"/>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pPr algn="r">
              <a:spcBef>
                <a:spcPct val="50000"/>
              </a:spcBef>
              <a:defRPr/>
            </a:pPr>
            <a:r>
              <a:rPr lang="en-US" dirty="0">
                <a:solidFill>
                  <a:schemeClr val="bg1"/>
                </a:solidFill>
                <a:latin typeface="+mj-lt"/>
              </a:rPr>
              <a:t>E X H I B I T </a:t>
            </a:r>
            <a:r>
              <a:rPr lang="en-US" dirty="0">
                <a:solidFill>
                  <a:schemeClr val="bg1"/>
                </a:solidFill>
                <a:latin typeface="+mj-lt"/>
              </a:rPr>
              <a:t>12-4</a:t>
            </a:r>
            <a:endParaRPr lang="en-US" dirty="0">
              <a:solidFill>
                <a:schemeClr val="bg1"/>
              </a:solidFill>
              <a:latin typeface="+mj-lt"/>
            </a:endParaRP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Leader-Member Exchange (LMX) Theory</a:t>
            </a:r>
            <a:endParaRPr lang="en-US" dirty="0"/>
          </a:p>
        </p:txBody>
      </p:sp>
      <p:sp>
        <p:nvSpPr>
          <p:cNvPr id="19459" name="Content Placeholder 2"/>
          <p:cNvSpPr>
            <a:spLocks noGrp="1"/>
          </p:cNvSpPr>
          <p:nvPr>
            <p:ph idx="1"/>
          </p:nvPr>
        </p:nvSpPr>
        <p:spPr/>
        <p:txBody>
          <a:bodyPr/>
          <a:lstStyle/>
          <a:p>
            <a:r>
              <a:rPr lang="en-US" smtClean="0"/>
              <a:t>A response to the failing of contingency theories to account for followers and heterogeneous leadership approaches to individual workers</a:t>
            </a:r>
          </a:p>
          <a:p>
            <a:r>
              <a:rPr lang="en-US" smtClean="0"/>
              <a:t>LMX Premise:</a:t>
            </a:r>
          </a:p>
          <a:p>
            <a:pPr lvl="1"/>
            <a:r>
              <a:rPr lang="en-US" smtClean="0"/>
              <a:t>Because of time pressures, leaders form a special relationship with a small group of followers: the “in-group”</a:t>
            </a:r>
          </a:p>
          <a:p>
            <a:pPr lvl="1"/>
            <a:r>
              <a:rPr lang="en-US" smtClean="0"/>
              <a:t>This in-group is trusted and gets more time and attention from the leader (more “exchanges”)</a:t>
            </a:r>
          </a:p>
          <a:p>
            <a:pPr lvl="1"/>
            <a:r>
              <a:rPr lang="en-US" smtClean="0"/>
              <a:t>All other followers are in the “out-group” and get less of the leader’s attention and tend to have formal relationships with the leader (fewer “exchanges”)</a:t>
            </a:r>
          </a:p>
          <a:p>
            <a:pPr lvl="1"/>
            <a:r>
              <a:rPr lang="en-US" smtClean="0"/>
              <a:t>Leaders pick group members early in the relationship </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50160FE0-19A6-4F76-9487-870849D95E0C}" type="slidenum">
              <a:rPr lang="en-US"/>
              <a:pPr>
                <a:defRPr/>
              </a:pPr>
              <a:t>15</a:t>
            </a:fld>
            <a:endParaRPr lang="en-US"/>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LMX Model</a:t>
            </a:r>
            <a:endParaRPr lang="en-US" dirty="0"/>
          </a:p>
        </p:txBody>
      </p:sp>
      <p:sp>
        <p:nvSpPr>
          <p:cNvPr id="3076" name="Content Placeholder 2"/>
          <p:cNvSpPr>
            <a:spLocks noGrp="1"/>
          </p:cNvSpPr>
          <p:nvPr>
            <p:ph idx="1"/>
          </p:nvPr>
        </p:nvSpPr>
        <p:spPr>
          <a:xfrm>
            <a:off x="685800" y="1219200"/>
            <a:ext cx="7772400" cy="4800600"/>
          </a:xfrm>
        </p:spPr>
        <p:txBody>
          <a:bodyPr/>
          <a:lstStyle/>
          <a:p>
            <a:r>
              <a:rPr lang="en-US" smtClean="0"/>
              <a:t>How groups are assigned is unclear</a:t>
            </a:r>
          </a:p>
          <a:p>
            <a:pPr lvl="1"/>
            <a:r>
              <a:rPr lang="en-US" smtClean="0"/>
              <a:t>Follower characteristics determine group membership</a:t>
            </a:r>
          </a:p>
          <a:p>
            <a:r>
              <a:rPr lang="en-US" smtClean="0"/>
              <a:t>Leaders control by keeping favorites close</a:t>
            </a:r>
            <a:endParaRPr lang="en-US" sz="2000" smtClean="0"/>
          </a:p>
          <a:p>
            <a:endParaRPr lang="en-US" sz="2000" smtClean="0"/>
          </a:p>
          <a:p>
            <a:endParaRPr lang="en-US" smtClean="0"/>
          </a:p>
          <a:p>
            <a:endParaRPr lang="en-US" smtClean="0"/>
          </a:p>
          <a:p>
            <a:endParaRPr lang="en-US" smtClean="0"/>
          </a:p>
          <a:p>
            <a:endParaRPr lang="en-US" smtClean="0"/>
          </a:p>
          <a:p>
            <a:endParaRPr lang="en-US" smtClean="0"/>
          </a:p>
          <a:p>
            <a:endParaRPr lang="en-US" smtClean="0"/>
          </a:p>
          <a:p>
            <a:r>
              <a:rPr lang="en-US" smtClean="0"/>
              <a:t>Research has been generally supportive</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02165DA0-CF41-4465-8C15-FD87B929D516}" type="slidenum">
              <a:rPr lang="en-US"/>
              <a:pPr>
                <a:defRPr/>
              </a:pPr>
              <a:t>16</a:t>
            </a:fld>
            <a:endParaRPr lang="en-US"/>
          </a:p>
        </p:txBody>
      </p:sp>
      <p:graphicFrame>
        <p:nvGraphicFramePr>
          <p:cNvPr id="3074" name="Object 2"/>
          <p:cNvGraphicFramePr>
            <a:graphicFrameLocks noChangeAspect="1"/>
          </p:cNvGraphicFramePr>
          <p:nvPr/>
        </p:nvGraphicFramePr>
        <p:xfrm>
          <a:off x="914400" y="2590800"/>
          <a:ext cx="7451725" cy="2971800"/>
        </p:xfrm>
        <a:graphic>
          <a:graphicData uri="http://schemas.openxmlformats.org/presentationml/2006/ole">
            <p:oleObj spid="_x0000_s3074" name="Photo Editor Photo" r:id="rId3" imgW="8295238" imgH="3104762" progId="MSPhotoEd.3">
              <p:embed/>
            </p:oleObj>
          </a:graphicData>
        </a:graphic>
      </p:graphicFrame>
      <p:sp>
        <p:nvSpPr>
          <p:cNvPr id="7" name="Text Box 5"/>
          <p:cNvSpPr txBox="1">
            <a:spLocks noChangeArrowheads="1"/>
          </p:cNvSpPr>
          <p:nvPr/>
        </p:nvSpPr>
        <p:spPr bwMode="blackWhite">
          <a:xfrm>
            <a:off x="762000" y="5943600"/>
            <a:ext cx="7772400" cy="246063"/>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pPr algn="r">
              <a:spcBef>
                <a:spcPct val="50000"/>
              </a:spcBef>
              <a:defRPr/>
            </a:pPr>
            <a:r>
              <a:rPr lang="en-US" dirty="0">
                <a:solidFill>
                  <a:schemeClr val="bg1"/>
                </a:solidFill>
                <a:latin typeface="+mj-lt"/>
              </a:rPr>
              <a:t>E X H I B I T </a:t>
            </a:r>
            <a:r>
              <a:rPr lang="en-US" dirty="0">
                <a:solidFill>
                  <a:schemeClr val="bg1"/>
                </a:solidFill>
                <a:latin typeface="+mj-lt"/>
              </a:rPr>
              <a:t>12-3</a:t>
            </a:r>
            <a:endParaRPr lang="en-US" dirty="0">
              <a:solidFill>
                <a:schemeClr val="bg1"/>
              </a:solidFill>
              <a:latin typeface="+mj-lt"/>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smtClean="0"/>
              <a:t>Yroom and Yetton’s Leader-Participation Model</a:t>
            </a:r>
          </a:p>
        </p:txBody>
      </p:sp>
      <p:sp>
        <p:nvSpPr>
          <p:cNvPr id="20483" name="Content Placeholder 2"/>
          <p:cNvSpPr>
            <a:spLocks noGrp="1"/>
          </p:cNvSpPr>
          <p:nvPr>
            <p:ph idx="1"/>
          </p:nvPr>
        </p:nvSpPr>
        <p:spPr/>
        <p:txBody>
          <a:bodyPr/>
          <a:lstStyle/>
          <a:p>
            <a:pPr>
              <a:spcAft>
                <a:spcPts val="600"/>
              </a:spcAft>
            </a:pPr>
            <a:r>
              <a:rPr lang="en-US" i="1" smtClean="0"/>
              <a:t>How</a:t>
            </a:r>
            <a:r>
              <a:rPr lang="en-US" smtClean="0"/>
              <a:t> a leader makes decisions is as important as </a:t>
            </a:r>
            <a:r>
              <a:rPr lang="en-US" i="1" smtClean="0"/>
              <a:t>what</a:t>
            </a:r>
            <a:r>
              <a:rPr lang="en-US" smtClean="0"/>
              <a:t> is decided</a:t>
            </a:r>
          </a:p>
          <a:p>
            <a:r>
              <a:rPr lang="en-US" smtClean="0"/>
              <a:t>Premise:</a:t>
            </a:r>
          </a:p>
          <a:p>
            <a:pPr lvl="1"/>
            <a:r>
              <a:rPr lang="en-US" smtClean="0"/>
              <a:t>Leader behaviors must adjust to reflect task structure</a:t>
            </a:r>
          </a:p>
          <a:p>
            <a:pPr lvl="1"/>
            <a:r>
              <a:rPr lang="en-US" smtClean="0"/>
              <a:t>“Normative” model: tells leaders how participative to be in their decision-making of a decision tree</a:t>
            </a:r>
          </a:p>
          <a:p>
            <a:pPr lvl="2"/>
            <a:r>
              <a:rPr lang="en-US" smtClean="0"/>
              <a:t>Five leadership styles</a:t>
            </a:r>
          </a:p>
          <a:p>
            <a:pPr lvl="2">
              <a:spcAft>
                <a:spcPts val="1800"/>
              </a:spcAft>
            </a:pPr>
            <a:r>
              <a:rPr lang="en-US" smtClean="0"/>
              <a:t>Twelve contingency variables</a:t>
            </a:r>
          </a:p>
          <a:p>
            <a:r>
              <a:rPr lang="en-US" smtClean="0"/>
              <a:t>Research testing for both original and modified models has not been encouraging </a:t>
            </a:r>
          </a:p>
          <a:p>
            <a:pPr lvl="1"/>
            <a:r>
              <a:rPr lang="en-US" smtClean="0"/>
              <a:t>Model is overly complex</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7C8C113F-C803-429E-8CD6-E6252A741A6D}" type="slidenum">
              <a:rPr lang="en-US"/>
              <a:pPr>
                <a:defRPr/>
              </a:pPr>
              <a:t>17</a:t>
            </a:fld>
            <a:endParaRPr lang="en-US"/>
          </a:p>
        </p:txBody>
      </p:sp>
      <p:sp>
        <p:nvSpPr>
          <p:cNvPr id="6" name="Text Box 5"/>
          <p:cNvSpPr txBox="1">
            <a:spLocks noChangeArrowheads="1"/>
          </p:cNvSpPr>
          <p:nvPr/>
        </p:nvSpPr>
        <p:spPr bwMode="blackWhite">
          <a:xfrm>
            <a:off x="762000" y="5943600"/>
            <a:ext cx="7772400" cy="246063"/>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pPr algn="r">
              <a:spcBef>
                <a:spcPct val="50000"/>
              </a:spcBef>
              <a:defRPr/>
            </a:pPr>
            <a:r>
              <a:rPr lang="en-US" dirty="0">
                <a:solidFill>
                  <a:schemeClr val="bg1"/>
                </a:solidFill>
                <a:latin typeface="+mj-lt"/>
              </a:rPr>
              <a:t>E X H I B I T </a:t>
            </a:r>
            <a:r>
              <a:rPr lang="en-US" dirty="0">
                <a:solidFill>
                  <a:schemeClr val="bg1"/>
                </a:solidFill>
                <a:latin typeface="+mj-lt"/>
              </a:rPr>
              <a:t>12-5</a:t>
            </a:r>
            <a:endParaRPr lang="en-US" dirty="0">
              <a:solidFill>
                <a:schemeClr val="bg1"/>
              </a:solidFill>
              <a:latin typeface="+mj-lt"/>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Global Implications</a:t>
            </a:r>
            <a:endParaRPr lang="en-US" dirty="0"/>
          </a:p>
        </p:txBody>
      </p:sp>
      <p:pic>
        <p:nvPicPr>
          <p:cNvPr id="21507" name="Picture 4" descr="C:\Users\Bob Stretch\AppData\Local\Microsoft\Windows\Temporary Internet Files\Content.IE5\H1JVA1FE\MCj04325690000[1].png"/>
          <p:cNvPicPr>
            <a:picLocks noChangeAspect="1" noChangeArrowheads="1"/>
          </p:cNvPicPr>
          <p:nvPr/>
        </p:nvPicPr>
        <p:blipFill>
          <a:blip r:embed="rId2" cstate="print"/>
          <a:srcRect/>
          <a:stretch>
            <a:fillRect/>
          </a:stretch>
        </p:blipFill>
        <p:spPr bwMode="auto">
          <a:xfrm>
            <a:off x="685800" y="152400"/>
            <a:ext cx="990600" cy="990600"/>
          </a:xfrm>
          <a:prstGeom prst="rect">
            <a:avLst/>
          </a:prstGeom>
          <a:noFill/>
          <a:ln w="9525">
            <a:noFill/>
            <a:miter lim="800000"/>
            <a:headEnd/>
            <a:tailEnd/>
          </a:ln>
        </p:spPr>
      </p:pic>
      <p:sp>
        <p:nvSpPr>
          <p:cNvPr id="21508" name="Content Placeholder 8"/>
          <p:cNvSpPr>
            <a:spLocks noGrp="1"/>
          </p:cNvSpPr>
          <p:nvPr>
            <p:ph idx="1"/>
          </p:nvPr>
        </p:nvSpPr>
        <p:spPr>
          <a:xfrm>
            <a:off x="685800" y="1219200"/>
            <a:ext cx="7848600" cy="5105400"/>
          </a:xfrm>
        </p:spPr>
        <p:txBody>
          <a:bodyPr/>
          <a:lstStyle/>
          <a:p>
            <a:r>
              <a:rPr lang="en-US" smtClean="0"/>
              <a:t>These leadership theories are primarily studied in English-speaking countries</a:t>
            </a:r>
          </a:p>
          <a:p>
            <a:r>
              <a:rPr lang="en-US" smtClean="0"/>
              <a:t>GLOBE does have some country-specific insights</a:t>
            </a:r>
          </a:p>
          <a:p>
            <a:pPr lvl="1"/>
            <a:r>
              <a:rPr lang="en-US" smtClean="0"/>
              <a:t>Brazilian teams prefer leaders who are high in consideration, participative, and have high LPC scores</a:t>
            </a:r>
          </a:p>
          <a:p>
            <a:pPr lvl="1"/>
            <a:r>
              <a:rPr lang="en-US" smtClean="0"/>
              <a:t>French workers want a leader who is high on initiating structure and task-oriented</a:t>
            </a:r>
          </a:p>
          <a:p>
            <a:pPr lvl="1"/>
            <a:r>
              <a:rPr lang="en-US" smtClean="0"/>
              <a:t>Egyptian employees value team-oriented, participative leadership, while keeping a high-power distance</a:t>
            </a:r>
          </a:p>
          <a:p>
            <a:pPr lvl="1"/>
            <a:r>
              <a:rPr lang="en-US" smtClean="0"/>
              <a:t>Chinese workers may favor a moderately participative style</a:t>
            </a:r>
          </a:p>
          <a:p>
            <a:r>
              <a:rPr lang="en-US" smtClean="0"/>
              <a:t>Leaders should take culture into account</a:t>
            </a:r>
          </a:p>
        </p:txBody>
      </p:sp>
      <p:sp>
        <p:nvSpPr>
          <p:cNvPr id="11" name="Slide Number Placeholder 10"/>
          <p:cNvSpPr>
            <a:spLocks noGrp="1"/>
          </p:cNvSpPr>
          <p:nvPr>
            <p:ph type="sldNum" sz="quarter" idx="11"/>
          </p:nvPr>
        </p:nvSpPr>
        <p:spPr/>
        <p:txBody>
          <a:bodyPr/>
          <a:lstStyle/>
          <a:p>
            <a:pPr>
              <a:defRPr/>
            </a:pPr>
            <a:r>
              <a:rPr lang="en-US"/>
              <a:t>12-</a:t>
            </a:r>
            <a:fld id="{4A2B0E44-F2F9-44CD-AE81-B50CA0045B46}" type="slidenum">
              <a:rPr lang="en-US"/>
              <a:pPr>
                <a:defRPr/>
              </a:pPr>
              <a:t>18</a:t>
            </a:fld>
            <a:endParaRPr lang="en-US"/>
          </a:p>
        </p:txBody>
      </p:sp>
      <p:sp>
        <p:nvSpPr>
          <p:cNvPr id="12" name="Footer Placeholder 11"/>
          <p:cNvSpPr>
            <a:spLocks noGrp="1"/>
          </p:cNvSpPr>
          <p:nvPr>
            <p:ph type="ftr" sz="quarter" idx="10"/>
          </p:nvPr>
        </p:nvSpPr>
        <p:spPr/>
        <p:txBody>
          <a:bodyPr/>
          <a:lstStyle/>
          <a:p>
            <a:pPr>
              <a:defRPr/>
            </a:pPr>
            <a:r>
              <a:rPr lang="en-US" smtClean="0"/>
              <a:t>© 2009 Prentice-Hall Inc.  All rights reserved.</a:t>
            </a:r>
            <a:endParaRPr lang="en-US"/>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Chapter Learning Objectives</a:t>
            </a:r>
            <a:endParaRPr lang="en-US" dirty="0"/>
          </a:p>
        </p:txBody>
      </p:sp>
      <p:sp>
        <p:nvSpPr>
          <p:cNvPr id="6" name="Content Placeholder 5"/>
          <p:cNvSpPr>
            <a:spLocks noGrp="1"/>
          </p:cNvSpPr>
          <p:nvPr>
            <p:ph idx="1"/>
          </p:nvPr>
        </p:nvSpPr>
        <p:spPr/>
        <p:txBody>
          <a:bodyPr>
            <a:normAutofit/>
          </a:bodyPr>
          <a:lstStyle/>
          <a:p>
            <a:r>
              <a:rPr lang="en-US" sz="2200" smtClean="0"/>
              <a:t>After studying this chapter, you should be able to:</a:t>
            </a:r>
          </a:p>
          <a:p>
            <a:pPr lvl="1"/>
            <a:r>
              <a:rPr lang="en-US" sz="2000" smtClean="0"/>
              <a:t>Define leadership and contrast leadership and management.</a:t>
            </a:r>
          </a:p>
          <a:p>
            <a:pPr lvl="1"/>
            <a:r>
              <a:rPr lang="en-US" sz="2000" smtClean="0"/>
              <a:t>Summarize the conclusions of trait theories.</a:t>
            </a:r>
          </a:p>
          <a:p>
            <a:pPr lvl="1"/>
            <a:r>
              <a:rPr lang="en-US" sz="2000" smtClean="0"/>
              <a:t>Identify the central tenets and main limitations of behavioral theories.</a:t>
            </a:r>
          </a:p>
          <a:p>
            <a:pPr lvl="1"/>
            <a:r>
              <a:rPr lang="en-US" sz="2000" smtClean="0"/>
              <a:t>Assess contingency theories of leadership by their level of support.</a:t>
            </a:r>
          </a:p>
          <a:p>
            <a:pPr lvl="1"/>
            <a:r>
              <a:rPr lang="en-US" sz="2000" smtClean="0"/>
              <a:t>Contrast the interactive theories (path-goal and leader-member exchange).</a:t>
            </a:r>
          </a:p>
          <a:p>
            <a:pPr lvl="1"/>
            <a:r>
              <a:rPr lang="en-US" sz="2000" smtClean="0"/>
              <a:t>Identify the situational variables in the leader-participation model.</a:t>
            </a:r>
          </a:p>
          <a:p>
            <a:pPr lvl="1"/>
            <a:r>
              <a:rPr lang="en-US" sz="2000" smtClean="0"/>
              <a:t>Show how U.S. managers might need to adjust their leadership approaches in Brazil, France, Egypt, and China.</a:t>
            </a:r>
          </a:p>
        </p:txBody>
      </p:sp>
      <p:sp>
        <p:nvSpPr>
          <p:cNvPr id="3" name="Footer Placeholder 2"/>
          <p:cNvSpPr>
            <a:spLocks noGrp="1"/>
          </p:cNvSpPr>
          <p:nvPr>
            <p:ph type="ftr" sz="quarter" idx="10"/>
          </p:nvPr>
        </p:nvSpPr>
        <p:spPr/>
        <p:txBody>
          <a:bodyPr/>
          <a:lstStyle/>
          <a:p>
            <a:pPr>
              <a:defRPr/>
            </a:pPr>
            <a:r>
              <a:rPr lang="en-US" smtClean="0"/>
              <a:t>© 2009 Prentice-Hall Inc.  All rights reserved.</a:t>
            </a:r>
            <a:endParaRPr lang="en-US"/>
          </a:p>
        </p:txBody>
      </p:sp>
      <p:sp>
        <p:nvSpPr>
          <p:cNvPr id="4" name="Slide Number Placeholder 3"/>
          <p:cNvSpPr>
            <a:spLocks noGrp="1"/>
          </p:cNvSpPr>
          <p:nvPr>
            <p:ph type="sldNum" sz="quarter" idx="11"/>
          </p:nvPr>
        </p:nvSpPr>
        <p:spPr/>
        <p:txBody>
          <a:bodyPr/>
          <a:lstStyle/>
          <a:p>
            <a:pPr>
              <a:defRPr/>
            </a:pPr>
            <a:r>
              <a:rPr lang="en-US"/>
              <a:t>12-</a:t>
            </a:r>
            <a:fld id="{A4786930-23A7-4E1C-901A-A1B6DB4A4927}" type="slidenum">
              <a:rPr lang="en-US"/>
              <a:pPr>
                <a:defRPr/>
              </a:pPr>
              <a:t>1</a:t>
            </a:fld>
            <a:endParaRPr lang="en-US"/>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 and Managerial Implications</a:t>
            </a:r>
            <a:endParaRPr lang="en-US" dirty="0"/>
          </a:p>
        </p:txBody>
      </p:sp>
      <p:sp>
        <p:nvSpPr>
          <p:cNvPr id="22531" name="Content Placeholder 7"/>
          <p:cNvSpPr>
            <a:spLocks noGrp="1"/>
          </p:cNvSpPr>
          <p:nvPr>
            <p:ph idx="1"/>
          </p:nvPr>
        </p:nvSpPr>
        <p:spPr/>
        <p:txBody>
          <a:bodyPr/>
          <a:lstStyle/>
          <a:p>
            <a:pPr>
              <a:spcAft>
                <a:spcPts val="2400"/>
              </a:spcAft>
            </a:pPr>
            <a:r>
              <a:rPr lang="en-US" smtClean="0"/>
              <a:t>Leadership is central to understanding group behavior as the leader provides the direction</a:t>
            </a:r>
          </a:p>
          <a:p>
            <a:pPr>
              <a:spcAft>
                <a:spcPts val="2400"/>
              </a:spcAft>
            </a:pPr>
            <a:r>
              <a:rPr lang="en-US" smtClean="0"/>
              <a:t>Extroversion, conscientiousness, and openness all show consistent relationships to leadership</a:t>
            </a:r>
          </a:p>
          <a:p>
            <a:pPr>
              <a:spcAft>
                <a:spcPts val="2400"/>
              </a:spcAft>
            </a:pPr>
            <a:r>
              <a:rPr lang="en-US" smtClean="0"/>
              <a:t>Behavioral approaches have narrowed leadership down into two usable dimensions</a:t>
            </a:r>
          </a:p>
          <a:p>
            <a:pPr>
              <a:spcAft>
                <a:spcPts val="2400"/>
              </a:spcAft>
            </a:pPr>
            <a:r>
              <a:rPr lang="en-US" smtClean="0"/>
              <a:t>Need to take into account the situational variables, especially the impact of followers</a:t>
            </a:r>
          </a:p>
          <a:p>
            <a:pPr>
              <a:buFont typeface="Wingdings" pitchFamily="2" charset="2"/>
              <a:buNone/>
            </a:pPr>
            <a:endParaRPr lang="en-US" smtClean="0"/>
          </a:p>
        </p:txBody>
      </p:sp>
      <p:sp>
        <p:nvSpPr>
          <p:cNvPr id="10" name="Slide Number Placeholder 9"/>
          <p:cNvSpPr>
            <a:spLocks noGrp="1"/>
          </p:cNvSpPr>
          <p:nvPr>
            <p:ph type="sldNum" sz="quarter" idx="11"/>
          </p:nvPr>
        </p:nvSpPr>
        <p:spPr/>
        <p:txBody>
          <a:bodyPr/>
          <a:lstStyle/>
          <a:p>
            <a:pPr>
              <a:defRPr/>
            </a:pPr>
            <a:r>
              <a:rPr lang="en-US"/>
              <a:t>12-</a:t>
            </a:r>
            <a:fld id="{576F18A3-26E2-48B2-BD1F-C65D89E679D5}" type="slidenum">
              <a:rPr lang="en-US"/>
              <a:pPr>
                <a:defRPr/>
              </a:pPr>
              <a:t>19</a:t>
            </a:fld>
            <a:endParaRPr lang="en-US"/>
          </a:p>
        </p:txBody>
      </p:sp>
      <p:sp>
        <p:nvSpPr>
          <p:cNvPr id="11" name="Footer Placeholder 10"/>
          <p:cNvSpPr>
            <a:spLocks noGrp="1"/>
          </p:cNvSpPr>
          <p:nvPr>
            <p:ph type="ftr" sz="quarter" idx="10"/>
          </p:nvPr>
        </p:nvSpPr>
        <p:spPr/>
        <p:txBody>
          <a:bodyPr/>
          <a:lstStyle/>
          <a:p>
            <a:pPr>
              <a:defRPr/>
            </a:pPr>
            <a:r>
              <a:rPr lang="en-US" smtClean="0"/>
              <a:t>© 2009 Prentice-Hall Inc.  All rights reserved.</a:t>
            </a:r>
            <a:endParaRPr lang="en-US"/>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id:3287383400_2177562"/>
          <p:cNvPicPr>
            <a:picLocks noChangeAspect="1" noChangeArrowheads="1"/>
          </p:cNvPicPr>
          <p:nvPr>
            <p:ph type="ctrTitle"/>
          </p:nvPr>
        </p:nvPicPr>
        <p:blipFill>
          <a:blip r:embed="rId3" r:link="rId4" cstate="print"/>
          <a:srcRect/>
          <a:stretch>
            <a:fillRect/>
          </a:stretch>
        </p:blipFill>
        <p:spPr>
          <a:xfrm>
            <a:off x="838200" y="838200"/>
            <a:ext cx="7685088" cy="2401888"/>
          </a:xfrm>
          <a:solidFill>
            <a:schemeClr val="hlink"/>
          </a:solidFill>
          <a:ln>
            <a:solidFill>
              <a:schemeClr val="bg1"/>
            </a:solidFill>
          </a:ln>
          <a:effectLst>
            <a:outerShdw dist="107763" dir="2700000" algn="ctr" rotWithShape="0">
              <a:srgbClr val="808080">
                <a:alpha val="50000"/>
              </a:srgbClr>
            </a:outerShdw>
          </a:effectLst>
        </p:spPr>
      </p:pic>
      <p:sp>
        <p:nvSpPr>
          <p:cNvPr id="34819" name="Rectangle 3"/>
          <p:cNvSpPr>
            <a:spLocks noChangeArrowheads="1"/>
          </p:cNvSpPr>
          <p:nvPr>
            <p:ph type="subTitle" idx="1"/>
          </p:nvPr>
        </p:nvSpPr>
        <p:spPr>
          <a:xfrm>
            <a:off x="1447800" y="3581400"/>
            <a:ext cx="6400800" cy="1752600"/>
          </a:xfrm>
          <a:noFill/>
          <a:ln/>
        </p:spPr>
        <p:txBody>
          <a:bodyPr/>
          <a:lstStyle/>
          <a:p>
            <a:pPr>
              <a:lnSpc>
                <a:spcPct val="80000"/>
              </a:lnSpc>
              <a:spcBef>
                <a:spcPct val="0"/>
              </a:spcBef>
            </a:pPr>
            <a:r>
              <a:rPr lang="en-US" sz="160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nSpc>
                <a:spcPct val="80000"/>
              </a:lnSpc>
              <a:spcBef>
                <a:spcPct val="0"/>
              </a:spcBef>
            </a:pPr>
            <a:endParaRPr lang="en-US" sz="1600" smtClean="0"/>
          </a:p>
          <a:p>
            <a:pPr>
              <a:lnSpc>
                <a:spcPct val="80000"/>
              </a:lnSpc>
              <a:spcBef>
                <a:spcPct val="0"/>
              </a:spcBef>
            </a:pPr>
            <a:r>
              <a:rPr lang="en-US" smtClean="0"/>
              <a:t>Copyright ©2009 Pearson Education, Inc.  Publishing as Prentice Hall</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Leadership?</a:t>
            </a:r>
            <a:endParaRPr lang="en-US" dirty="0"/>
          </a:p>
        </p:txBody>
      </p:sp>
      <p:sp>
        <p:nvSpPr>
          <p:cNvPr id="8195" name="Content Placeholder 2"/>
          <p:cNvSpPr>
            <a:spLocks noGrp="1"/>
          </p:cNvSpPr>
          <p:nvPr>
            <p:ph idx="1"/>
          </p:nvPr>
        </p:nvSpPr>
        <p:spPr>
          <a:xfrm>
            <a:off x="3733800" y="1676400"/>
            <a:ext cx="4724400" cy="4648200"/>
          </a:xfrm>
        </p:spPr>
        <p:txBody>
          <a:bodyPr/>
          <a:lstStyle/>
          <a:p>
            <a:r>
              <a:rPr lang="en-US" smtClean="0"/>
              <a:t>Leadership</a:t>
            </a:r>
          </a:p>
          <a:p>
            <a:pPr lvl="1"/>
            <a:r>
              <a:rPr lang="en-US" smtClean="0"/>
              <a:t>The ability to influence a group toward the achievement of goals</a:t>
            </a:r>
          </a:p>
          <a:p>
            <a:r>
              <a:rPr lang="en-US" smtClean="0"/>
              <a:t>Management</a:t>
            </a:r>
          </a:p>
          <a:p>
            <a:pPr lvl="1"/>
            <a:r>
              <a:rPr lang="en-US" smtClean="0"/>
              <a:t>Use of authority inherent in designated formal rank to obtain compliance from organizational members</a:t>
            </a:r>
          </a:p>
          <a:p>
            <a:r>
              <a:rPr lang="en-US" smtClean="0"/>
              <a:t>Both are necessary for organizational success</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8A069A12-5EF1-41F7-8A60-D0A729BCE25F}" type="slidenum">
              <a:rPr lang="en-US"/>
              <a:pPr>
                <a:defRPr/>
              </a:pPr>
              <a:t>2</a:t>
            </a:fld>
            <a:endParaRPr lang="en-US"/>
          </a:p>
        </p:txBody>
      </p:sp>
      <p:pic>
        <p:nvPicPr>
          <p:cNvPr id="8198" name="Picture 3" descr="C:\Users\Bob Stretch\AppData\Local\Microsoft\Windows\Temporary Internet Files\Content.IE5\L7TB6I7L\MCj02908400000[1].wmf"/>
          <p:cNvPicPr>
            <a:picLocks noChangeAspect="1" noChangeArrowheads="1"/>
          </p:cNvPicPr>
          <p:nvPr/>
        </p:nvPicPr>
        <p:blipFill>
          <a:blip r:embed="rId2" cstate="print"/>
          <a:srcRect/>
          <a:stretch>
            <a:fillRect/>
          </a:stretch>
        </p:blipFill>
        <p:spPr bwMode="auto">
          <a:xfrm>
            <a:off x="762000" y="1600200"/>
            <a:ext cx="3276600" cy="42084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Trait Theories of Leadership</a:t>
            </a:r>
            <a:endParaRPr lang="en-US" dirty="0"/>
          </a:p>
        </p:txBody>
      </p:sp>
      <p:sp>
        <p:nvSpPr>
          <p:cNvPr id="9219" name="Content Placeholder 2"/>
          <p:cNvSpPr>
            <a:spLocks noGrp="1"/>
          </p:cNvSpPr>
          <p:nvPr>
            <p:ph idx="1"/>
          </p:nvPr>
        </p:nvSpPr>
        <p:spPr/>
        <p:txBody>
          <a:bodyPr/>
          <a:lstStyle/>
          <a:p>
            <a:r>
              <a:rPr lang="en-US" smtClean="0"/>
              <a:t>Theories that consider personality, social, physical, or intellectual traits to differentiate leaders from nonleaders</a:t>
            </a:r>
          </a:p>
          <a:p>
            <a:r>
              <a:rPr lang="en-US" smtClean="0"/>
              <a:t>Not very useful until matched with the Big Five Personality Framework</a:t>
            </a:r>
          </a:p>
          <a:p>
            <a:r>
              <a:rPr lang="en-US" smtClean="0"/>
              <a:t>Leadership Traits</a:t>
            </a:r>
          </a:p>
          <a:p>
            <a:pPr lvl="1"/>
            <a:r>
              <a:rPr lang="en-US" smtClean="0"/>
              <a:t>Extroversion</a:t>
            </a:r>
          </a:p>
          <a:p>
            <a:pPr lvl="1"/>
            <a:r>
              <a:rPr lang="en-US" smtClean="0"/>
              <a:t>Conscientiousness</a:t>
            </a:r>
          </a:p>
          <a:p>
            <a:pPr lvl="1"/>
            <a:r>
              <a:rPr lang="en-US" smtClean="0"/>
              <a:t>Openness </a:t>
            </a:r>
          </a:p>
          <a:p>
            <a:pPr lvl="1"/>
            <a:r>
              <a:rPr lang="en-US" smtClean="0"/>
              <a:t>Emotional Intelligence (Qualified) </a:t>
            </a:r>
          </a:p>
          <a:p>
            <a:r>
              <a:rPr lang="en-US" smtClean="0"/>
              <a:t>Traits can predict leadership, but they are better at predicting leader emergence than effectiveness.</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2C531434-584B-476C-8A2B-91164C3645AA}" type="slidenum">
              <a:rPr lang="en-US"/>
              <a:pPr>
                <a:defRPr/>
              </a:pPr>
              <a:t>3</a:t>
            </a:fld>
            <a:endParaRPr lang="en-US"/>
          </a:p>
        </p:txBody>
      </p:sp>
      <p:pic>
        <p:nvPicPr>
          <p:cNvPr id="9222" name="Picture 2" descr="C:\Users\Bob Stretch\AppData\Local\Microsoft\Windows\Temporary Internet Files\Content.IE5\FKJJNFCH\MCPE00313_0000[1].wmf"/>
          <p:cNvPicPr>
            <a:picLocks noChangeAspect="1" noChangeArrowheads="1"/>
          </p:cNvPicPr>
          <p:nvPr/>
        </p:nvPicPr>
        <p:blipFill>
          <a:blip r:embed="rId2" cstate="print"/>
          <a:srcRect/>
          <a:stretch>
            <a:fillRect/>
          </a:stretch>
        </p:blipFill>
        <p:spPr bwMode="auto">
          <a:xfrm>
            <a:off x="5638800" y="3048000"/>
            <a:ext cx="1966913" cy="202247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Behavioral Theories of Leadership</a:t>
            </a:r>
            <a:endParaRPr lang="en-US" dirty="0"/>
          </a:p>
        </p:txBody>
      </p:sp>
      <p:sp>
        <p:nvSpPr>
          <p:cNvPr id="10243" name="Content Placeholder 2"/>
          <p:cNvSpPr>
            <a:spLocks noGrp="1"/>
          </p:cNvSpPr>
          <p:nvPr>
            <p:ph idx="1"/>
          </p:nvPr>
        </p:nvSpPr>
        <p:spPr/>
        <p:txBody>
          <a:bodyPr/>
          <a:lstStyle/>
          <a:p>
            <a:pPr>
              <a:spcBef>
                <a:spcPct val="50000"/>
              </a:spcBef>
            </a:pPr>
            <a:r>
              <a:rPr lang="en-US" smtClean="0"/>
              <a:t>Theories proposing that specific behaviors differentiate leaders from nonleaders</a:t>
            </a:r>
          </a:p>
          <a:p>
            <a:pPr>
              <a:spcBef>
                <a:spcPct val="50000"/>
              </a:spcBef>
            </a:pPr>
            <a:r>
              <a:rPr lang="en-US" smtClean="0"/>
              <a:t>Differences between theories of leadership:</a:t>
            </a:r>
          </a:p>
          <a:p>
            <a:pPr lvl="1">
              <a:spcBef>
                <a:spcPct val="50000"/>
              </a:spcBef>
            </a:pPr>
            <a:r>
              <a:rPr lang="en-US" smtClean="0"/>
              <a:t>Trait theory: leadership is inherent, so we must identify the leader based on his or her traits</a:t>
            </a:r>
          </a:p>
          <a:p>
            <a:pPr lvl="1">
              <a:spcBef>
                <a:spcPct val="50000"/>
              </a:spcBef>
            </a:pPr>
            <a:r>
              <a:rPr lang="en-US" smtClean="0"/>
              <a:t>Behavioral theory: leadership is a skill set and can be taught to anyone, so we must identify the proper behaviors to teach potential leaders</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CDAF4833-0D09-4BF8-B499-4730FB99F697}" type="slidenum">
              <a:rPr lang="en-US"/>
              <a:pPr>
                <a:defRPr/>
              </a:pPr>
              <a:t>4</a:t>
            </a:fld>
            <a:endParaRPr lang="en-US"/>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Important Behavioral Studies</a:t>
            </a:r>
            <a:endParaRPr lang="en-US" dirty="0"/>
          </a:p>
        </p:txBody>
      </p:sp>
      <p:sp>
        <p:nvSpPr>
          <p:cNvPr id="11267" name="Content Placeholder 2"/>
          <p:cNvSpPr>
            <a:spLocks noGrp="1"/>
          </p:cNvSpPr>
          <p:nvPr>
            <p:ph idx="1"/>
          </p:nvPr>
        </p:nvSpPr>
        <p:spPr/>
        <p:txBody>
          <a:bodyPr/>
          <a:lstStyle/>
          <a:p>
            <a:r>
              <a:rPr lang="en-US" smtClean="0"/>
              <a:t>Ohio State University </a:t>
            </a:r>
          </a:p>
          <a:p>
            <a:pPr lvl="1"/>
            <a:r>
              <a:rPr lang="en-US" smtClean="0"/>
              <a:t>Found two key dimensions of leader behavior:</a:t>
            </a:r>
          </a:p>
          <a:p>
            <a:pPr lvl="2"/>
            <a:r>
              <a:rPr lang="en-US" smtClean="0"/>
              <a:t>Initiating structure – the defining and structuring of roles</a:t>
            </a:r>
          </a:p>
          <a:p>
            <a:pPr lvl="2"/>
            <a:r>
              <a:rPr lang="en-US" smtClean="0"/>
              <a:t>Consideration – job relationships that reflect trust and respect</a:t>
            </a:r>
          </a:p>
          <a:p>
            <a:pPr lvl="2"/>
            <a:r>
              <a:rPr lang="en-US" smtClean="0"/>
              <a:t>Both are important</a:t>
            </a:r>
          </a:p>
          <a:p>
            <a:r>
              <a:rPr lang="en-US" smtClean="0"/>
              <a:t>University of Michigan</a:t>
            </a:r>
          </a:p>
          <a:p>
            <a:pPr lvl="1"/>
            <a:r>
              <a:rPr lang="en-US" smtClean="0"/>
              <a:t>Also found two key dimensions of leader behavior:</a:t>
            </a:r>
          </a:p>
          <a:p>
            <a:pPr lvl="2"/>
            <a:r>
              <a:rPr lang="en-US" smtClean="0"/>
              <a:t>Employee-oriented – emphasizes interpersonal relationships and is the most powerful dimension</a:t>
            </a:r>
          </a:p>
          <a:p>
            <a:pPr lvl="2"/>
            <a:r>
              <a:rPr lang="en-US" smtClean="0"/>
              <a:t>Production-oriented – emphasizes the technical aspects of the job</a:t>
            </a:r>
          </a:p>
          <a:p>
            <a:pPr lvl="1"/>
            <a:r>
              <a:rPr lang="en-US" smtClean="0"/>
              <a:t>The dimensions of the two studies are very similar</a:t>
            </a:r>
          </a:p>
          <a:p>
            <a:endParaRPr lang="en-US" smtClean="0"/>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38A22DCF-4681-4D82-89C0-8E47FC2341C3}" type="slidenum">
              <a:rPr lang="en-US"/>
              <a:pPr>
                <a:defRPr/>
              </a:pPr>
              <a:t>5</a:t>
            </a:fld>
            <a:endParaRPr lang="en-US"/>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Blake and Mouton’s Managerial Grid®</a:t>
            </a:r>
            <a:endParaRPr lang="en-US" dirty="0"/>
          </a:p>
        </p:txBody>
      </p:sp>
      <p:sp>
        <p:nvSpPr>
          <p:cNvPr id="1028" name="Content Placeholder 2"/>
          <p:cNvSpPr>
            <a:spLocks noGrp="1"/>
          </p:cNvSpPr>
          <p:nvPr>
            <p:ph idx="1"/>
          </p:nvPr>
        </p:nvSpPr>
        <p:spPr>
          <a:xfrm>
            <a:off x="685800" y="1219200"/>
            <a:ext cx="3962400" cy="4648200"/>
          </a:xfrm>
        </p:spPr>
        <p:txBody>
          <a:bodyPr/>
          <a:lstStyle/>
          <a:p>
            <a:r>
              <a:rPr lang="en-US" smtClean="0"/>
              <a:t>Draws on both studies to assess leadership style</a:t>
            </a:r>
          </a:p>
          <a:p>
            <a:pPr lvl="1"/>
            <a:r>
              <a:rPr lang="en-US" smtClean="0"/>
              <a:t>“Concern for People” is Consideration and Employee-Orientation</a:t>
            </a:r>
          </a:p>
          <a:p>
            <a:pPr lvl="1"/>
            <a:r>
              <a:rPr lang="en-US" smtClean="0"/>
              <a:t>“Concern for Production” is Initiating Structure and Production-Orientation </a:t>
            </a:r>
          </a:p>
          <a:p>
            <a:r>
              <a:rPr lang="en-US" smtClean="0"/>
              <a:t>Style is determined by position on the graph</a:t>
            </a:r>
          </a:p>
          <a:p>
            <a:pPr lvl="1"/>
            <a:endParaRPr lang="en-US" smtClean="0"/>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7E64D00F-3D99-45D4-80A6-C56684008E40}" type="slidenum">
              <a:rPr lang="en-US"/>
              <a:pPr>
                <a:defRPr/>
              </a:pPr>
              <a:t>6</a:t>
            </a:fld>
            <a:endParaRPr lang="en-US"/>
          </a:p>
        </p:txBody>
      </p:sp>
      <p:sp>
        <p:nvSpPr>
          <p:cNvPr id="6" name="Text Box 5"/>
          <p:cNvSpPr txBox="1">
            <a:spLocks noChangeArrowheads="1"/>
          </p:cNvSpPr>
          <p:nvPr/>
        </p:nvSpPr>
        <p:spPr bwMode="blackWhite">
          <a:xfrm>
            <a:off x="762000" y="5943600"/>
            <a:ext cx="7772400" cy="246063"/>
          </a:xfrm>
          <a:prstGeom prst="rect">
            <a:avLst/>
          </a:prstGeom>
          <a:solidFill>
            <a:srgbClr val="CC6600"/>
          </a:solidFill>
          <a:ln w="317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pPr algn="r">
              <a:spcBef>
                <a:spcPct val="50000"/>
              </a:spcBef>
              <a:defRPr/>
            </a:pPr>
            <a:r>
              <a:rPr lang="en-US" dirty="0">
                <a:solidFill>
                  <a:schemeClr val="bg1"/>
                </a:solidFill>
                <a:latin typeface="+mj-lt"/>
              </a:rPr>
              <a:t>E X H I B I T </a:t>
            </a:r>
            <a:r>
              <a:rPr lang="en-US" dirty="0">
                <a:solidFill>
                  <a:schemeClr val="bg1"/>
                </a:solidFill>
                <a:latin typeface="+mj-lt"/>
              </a:rPr>
              <a:t>12-1</a:t>
            </a:r>
            <a:endParaRPr lang="en-US" dirty="0">
              <a:solidFill>
                <a:schemeClr val="bg1"/>
              </a:solidFill>
              <a:latin typeface="+mj-lt"/>
            </a:endParaRPr>
          </a:p>
        </p:txBody>
      </p:sp>
      <p:graphicFrame>
        <p:nvGraphicFramePr>
          <p:cNvPr id="1026" name="Object 2"/>
          <p:cNvGraphicFramePr>
            <a:graphicFrameLocks noChangeAspect="1"/>
          </p:cNvGraphicFramePr>
          <p:nvPr/>
        </p:nvGraphicFramePr>
        <p:xfrm>
          <a:off x="4800600" y="1752600"/>
          <a:ext cx="3679825" cy="3581400"/>
        </p:xfrm>
        <a:graphic>
          <a:graphicData uri="http://schemas.openxmlformats.org/presentationml/2006/ole">
            <p:oleObj spid="_x0000_s1026" name="Photo Editor Photo" r:id="rId3" imgW="5114286" imgH="4772691" progId="MSPhotoEd.3">
              <p:embed/>
            </p:oleObj>
          </a:graphicData>
        </a:graphic>
      </p:graphicFrame>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Contingency Theories</a:t>
            </a:r>
            <a:endParaRPr lang="en-US" dirty="0"/>
          </a:p>
        </p:txBody>
      </p:sp>
      <p:sp>
        <p:nvSpPr>
          <p:cNvPr id="12291" name="Content Placeholder 2"/>
          <p:cNvSpPr>
            <a:spLocks noGrp="1"/>
          </p:cNvSpPr>
          <p:nvPr>
            <p:ph idx="1"/>
          </p:nvPr>
        </p:nvSpPr>
        <p:spPr/>
        <p:txBody>
          <a:bodyPr/>
          <a:lstStyle/>
          <a:p>
            <a:pPr>
              <a:spcAft>
                <a:spcPts val="1800"/>
              </a:spcAft>
            </a:pPr>
            <a:r>
              <a:rPr lang="en-US" smtClean="0"/>
              <a:t>While trait and behavior theories do help us understand leadership, an important component is missing: the environment in which the leader exists</a:t>
            </a:r>
          </a:p>
          <a:p>
            <a:pPr>
              <a:spcAft>
                <a:spcPts val="1800"/>
              </a:spcAft>
            </a:pPr>
            <a:r>
              <a:rPr lang="en-US" smtClean="0"/>
              <a:t>Contingency Theory deals with this additional aspect of leadership effectiveness studies</a:t>
            </a:r>
          </a:p>
          <a:p>
            <a:r>
              <a:rPr lang="en-US" smtClean="0"/>
              <a:t>Three key theories:</a:t>
            </a:r>
          </a:p>
          <a:p>
            <a:pPr lvl="1"/>
            <a:r>
              <a:rPr lang="en-US" smtClean="0"/>
              <a:t>Fielder’s Model</a:t>
            </a:r>
          </a:p>
          <a:p>
            <a:pPr lvl="1"/>
            <a:r>
              <a:rPr lang="en-US" smtClean="0"/>
              <a:t>Hersey and Blanchard’s Situational Leadership Theory</a:t>
            </a:r>
          </a:p>
          <a:p>
            <a:pPr lvl="1"/>
            <a:r>
              <a:rPr lang="en-US" smtClean="0"/>
              <a:t>Path-Goal Theory</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7E51097C-FA96-4461-A639-586CE633B86C}" type="slidenum">
              <a:rPr lang="en-US"/>
              <a:pPr>
                <a:defRPr/>
              </a:pPr>
              <a:t>7</a:t>
            </a:fld>
            <a:endParaRPr lang="en-U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Fiedler Model</a:t>
            </a:r>
            <a:endParaRPr lang="en-US" dirty="0"/>
          </a:p>
        </p:txBody>
      </p:sp>
      <p:sp>
        <p:nvSpPr>
          <p:cNvPr id="13315" name="Content Placeholder 2"/>
          <p:cNvSpPr>
            <a:spLocks noGrp="1"/>
          </p:cNvSpPr>
          <p:nvPr>
            <p:ph idx="1"/>
          </p:nvPr>
        </p:nvSpPr>
        <p:spPr/>
        <p:txBody>
          <a:bodyPr/>
          <a:lstStyle/>
          <a:p>
            <a:r>
              <a:rPr lang="en-US" smtClean="0"/>
              <a:t>Effective group performance depends on the proper match between leadership style and the situation</a:t>
            </a:r>
          </a:p>
          <a:p>
            <a:pPr lvl="1"/>
            <a:r>
              <a:rPr lang="en-US" smtClean="0"/>
              <a:t>Assumes that leadership style (based on orientation revealed in LPC questionnaire) is fixed</a:t>
            </a:r>
          </a:p>
          <a:p>
            <a:r>
              <a:rPr lang="en-US" smtClean="0"/>
              <a:t>Considers Three Situational Factors:</a:t>
            </a:r>
          </a:p>
          <a:p>
            <a:pPr lvl="1"/>
            <a:r>
              <a:rPr lang="en-US" smtClean="0"/>
              <a:t>Leader-member relations: degree of confidence and trust in the leader</a:t>
            </a:r>
          </a:p>
          <a:p>
            <a:pPr lvl="1"/>
            <a:r>
              <a:rPr lang="en-US" smtClean="0"/>
              <a:t>Task structure: degree of structure in the jobs</a:t>
            </a:r>
          </a:p>
          <a:p>
            <a:pPr lvl="1"/>
            <a:r>
              <a:rPr lang="en-US" smtClean="0"/>
              <a:t>Position power: leader’s ability to hire, fire, and reward</a:t>
            </a:r>
          </a:p>
          <a:p>
            <a:r>
              <a:rPr lang="en-US" i="1" smtClean="0"/>
              <a:t>For effective leadership: must change to a leader who fits the situation or change the situational variables to fit the current leader</a:t>
            </a:r>
          </a:p>
        </p:txBody>
      </p:sp>
      <p:sp>
        <p:nvSpPr>
          <p:cNvPr id="4" name="Footer Placeholder 3"/>
          <p:cNvSpPr>
            <a:spLocks noGrp="1"/>
          </p:cNvSpPr>
          <p:nvPr>
            <p:ph type="ftr" sz="quarter" idx="10"/>
          </p:nvPr>
        </p:nvSpPr>
        <p:spPr/>
        <p:txBody>
          <a:bodyPr/>
          <a:lstStyle/>
          <a:p>
            <a:pPr>
              <a:defRPr/>
            </a:pPr>
            <a:r>
              <a:rPr lang="en-US" smtClean="0"/>
              <a:t>© 2009 Prentice-Hall Inc.  All rights reserved.</a:t>
            </a:r>
            <a:endParaRPr lang="en-US"/>
          </a:p>
        </p:txBody>
      </p:sp>
      <p:sp>
        <p:nvSpPr>
          <p:cNvPr id="5" name="Slide Number Placeholder 4"/>
          <p:cNvSpPr>
            <a:spLocks noGrp="1"/>
          </p:cNvSpPr>
          <p:nvPr>
            <p:ph type="sldNum" sz="quarter" idx="11"/>
          </p:nvPr>
        </p:nvSpPr>
        <p:spPr/>
        <p:txBody>
          <a:bodyPr/>
          <a:lstStyle/>
          <a:p>
            <a:pPr>
              <a:defRPr/>
            </a:pPr>
            <a:r>
              <a:rPr lang="en-US"/>
              <a:t>12-</a:t>
            </a:r>
            <a:fld id="{CD8CC463-5066-45AE-9A77-6CF1D32BF889}" type="slidenum">
              <a:rPr lang="en-US"/>
              <a:pPr>
                <a:defRPr/>
              </a:pPr>
              <a:t>8</a:t>
            </a:fld>
            <a:endParaRPr lang="en-US"/>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Robbins_OB13_INS_with footer">
  <a:themeElements>
    <a:clrScheme name="Organizational Behavior 11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Organizational Behavior 11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ganizational Behavior 11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anizational Behavior 11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anizational Behavior 11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ganizational Behavior 11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anizational Behavior 11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ganizational Behavior 11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Robbins_OB13_INS_with footer</Template>
  <TotalTime>276</TotalTime>
  <Words>1469</Words>
  <Application>Microsoft Office PowerPoint</Application>
  <PresentationFormat>On-screen Show (4:3)</PresentationFormat>
  <Paragraphs>212</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Times New Roman</vt:lpstr>
      <vt:lpstr>Wingdings</vt:lpstr>
      <vt:lpstr>Cambria</vt:lpstr>
      <vt:lpstr>Robbins_OB13_INS_with footer</vt:lpstr>
      <vt:lpstr>Microsoft Photo Editor 3.0 Photo</vt:lpstr>
      <vt:lpstr>Basic Approaches to Leadership</vt:lpstr>
      <vt:lpstr>Chapter Learning Objectives</vt:lpstr>
      <vt:lpstr>What Is Leadership?</vt:lpstr>
      <vt:lpstr>Trait Theories of Leadership</vt:lpstr>
      <vt:lpstr>Behavioral Theories of Leadership</vt:lpstr>
      <vt:lpstr>Important Behavioral Studies</vt:lpstr>
      <vt:lpstr>Blake and Mouton’s Managerial Grid®</vt:lpstr>
      <vt:lpstr>Contingency Theories</vt:lpstr>
      <vt:lpstr>Fiedler Model</vt:lpstr>
      <vt:lpstr>Graphic Representation of Fiedler’s Model</vt:lpstr>
      <vt:lpstr>Assessment of Fiedler’s Model</vt:lpstr>
      <vt:lpstr>Fiedler’s Cognitive Resource Theory</vt:lpstr>
      <vt:lpstr>Hersey &amp; Blanchard’s Situational Leadership</vt:lpstr>
      <vt:lpstr>House’s Path-Goal Theory</vt:lpstr>
      <vt:lpstr>Path-Goal Model</vt:lpstr>
      <vt:lpstr>Leader-Member Exchange (LMX) Theory</vt:lpstr>
      <vt:lpstr>LMX Model</vt:lpstr>
      <vt:lpstr>Yroom and Yetton’s Leader-Participation Model</vt:lpstr>
      <vt:lpstr> Global Implications</vt:lpstr>
      <vt:lpstr>Summary and Managerial Implications</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Robbins &amp; Judge Organizational Behavior 13e</dc:title>
  <dc:subject>Chapter 12: Basic Approaches to Leadership</dc:subject>
  <dc:creator>Bob Stretch</dc:creator>
  <cp:keywords>PPT</cp:keywords>
  <cp:lastModifiedBy>Barend</cp:lastModifiedBy>
  <cp:revision>32</cp:revision>
  <dcterms:created xsi:type="dcterms:W3CDTF">2008-02-18T01:43:54Z</dcterms:created>
  <dcterms:modified xsi:type="dcterms:W3CDTF">2011-04-04T16:09:08Z</dcterms:modified>
  <cp:category>Instructor PPTS</cp:category>
  <cp:contentStatus>Complete</cp:contentStatus>
</cp:coreProperties>
</file>